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8" r:id="rId2"/>
    <p:sldId id="273" r:id="rId3"/>
    <p:sldId id="286" r:id="rId4"/>
    <p:sldId id="257" r:id="rId5"/>
    <p:sldId id="295" r:id="rId6"/>
    <p:sldId id="289" r:id="rId7"/>
    <p:sldId id="285" r:id="rId8"/>
    <p:sldId id="288" r:id="rId9"/>
    <p:sldId id="284" r:id="rId10"/>
    <p:sldId id="282" r:id="rId11"/>
    <p:sldId id="275" r:id="rId12"/>
    <p:sldId id="296" r:id="rId13"/>
    <p:sldId id="258" r:id="rId14"/>
    <p:sldId id="261" r:id="rId15"/>
    <p:sldId id="263" r:id="rId16"/>
    <p:sldId id="306" r:id="rId17"/>
    <p:sldId id="301" r:id="rId18"/>
    <p:sldId id="305" r:id="rId19"/>
    <p:sldId id="264" r:id="rId20"/>
    <p:sldId id="307" r:id="rId21"/>
    <p:sldId id="308" r:id="rId22"/>
    <p:sldId id="309" r:id="rId23"/>
    <p:sldId id="277" r:id="rId24"/>
    <p:sldId id="274" r:id="rId25"/>
    <p:sldId id="327" r:id="rId26"/>
    <p:sldId id="272" r:id="rId2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361"/>
    <a:srgbClr val="FF00FF"/>
    <a:srgbClr val="442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4857" tIns="47428" rIns="94857" bIns="47428" rtlCol="0"/>
          <a:lstStyle>
            <a:lvl1pPr algn="l">
              <a:defRPr sz="1300"/>
            </a:lvl1pPr>
          </a:lstStyle>
          <a:p>
            <a:endParaRPr lang="en-GB"/>
          </a:p>
        </p:txBody>
      </p:sp>
      <p:sp>
        <p:nvSpPr>
          <p:cNvPr id="3" name="Date Placeholder 2"/>
          <p:cNvSpPr>
            <a:spLocks noGrp="1"/>
          </p:cNvSpPr>
          <p:nvPr>
            <p:ph type="dt" sz="quarter" idx="1"/>
          </p:nvPr>
        </p:nvSpPr>
        <p:spPr>
          <a:xfrm>
            <a:off x="3815373" y="0"/>
            <a:ext cx="2918831" cy="493316"/>
          </a:xfrm>
          <a:prstGeom prst="rect">
            <a:avLst/>
          </a:prstGeom>
        </p:spPr>
        <p:txBody>
          <a:bodyPr vert="horz" lIns="94857" tIns="47428" rIns="94857" bIns="47428" rtlCol="0"/>
          <a:lstStyle>
            <a:lvl1pPr algn="r">
              <a:defRPr sz="1300"/>
            </a:lvl1pPr>
          </a:lstStyle>
          <a:p>
            <a:fld id="{304011A7-C74D-4BFC-A300-A0BF15105ED0}" type="datetimeFigureOut">
              <a:rPr lang="en-GB" smtClean="0"/>
              <a:t>17/09/2021</a:t>
            </a:fld>
            <a:endParaRPr lang="en-GB"/>
          </a:p>
        </p:txBody>
      </p:sp>
      <p:sp>
        <p:nvSpPr>
          <p:cNvPr id="4" name="Footer Placeholder 3"/>
          <p:cNvSpPr>
            <a:spLocks noGrp="1"/>
          </p:cNvSpPr>
          <p:nvPr>
            <p:ph type="ftr" sz="quarter" idx="2"/>
          </p:nvPr>
        </p:nvSpPr>
        <p:spPr>
          <a:xfrm>
            <a:off x="0" y="9371285"/>
            <a:ext cx="2918831" cy="493316"/>
          </a:xfrm>
          <a:prstGeom prst="rect">
            <a:avLst/>
          </a:prstGeom>
        </p:spPr>
        <p:txBody>
          <a:bodyPr vert="horz" lIns="94857" tIns="47428" rIns="94857" bIns="47428" rtlCol="0" anchor="b"/>
          <a:lstStyle>
            <a:lvl1pPr algn="l">
              <a:defRPr sz="1300"/>
            </a:lvl1pPr>
          </a:lstStyle>
          <a:p>
            <a:endParaRPr lang="en-GB"/>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4857" tIns="47428" rIns="94857" bIns="47428" rtlCol="0" anchor="b"/>
          <a:lstStyle>
            <a:lvl1pPr algn="r">
              <a:defRPr sz="1300"/>
            </a:lvl1pPr>
          </a:lstStyle>
          <a:p>
            <a:fld id="{AFA47092-87AF-498C-9DED-1230434C32C1}" type="slidenum">
              <a:rPr lang="en-GB" smtClean="0"/>
              <a:t>‹#›</a:t>
            </a:fld>
            <a:endParaRPr lang="en-GB"/>
          </a:p>
        </p:txBody>
      </p:sp>
    </p:spTree>
    <p:extLst>
      <p:ext uri="{BB962C8B-B14F-4D97-AF65-F5344CB8AC3E}">
        <p14:creationId xmlns:p14="http://schemas.microsoft.com/office/powerpoint/2010/main" val="101652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4857" tIns="47428" rIns="94857" bIns="47428" rtlCol="0"/>
          <a:lstStyle>
            <a:lvl1pPr algn="l">
              <a:defRPr sz="13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4857" tIns="47428" rIns="94857" bIns="47428" rtlCol="0"/>
          <a:lstStyle>
            <a:lvl1pPr algn="r">
              <a:defRPr sz="1300"/>
            </a:lvl1pPr>
          </a:lstStyle>
          <a:p>
            <a:fld id="{2A6CAFE6-E10D-4B72-8506-C322E2943950}" type="datetimeFigureOut">
              <a:rPr lang="en-GB" smtClean="0"/>
              <a:t>17/09/2021</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4857" tIns="47428" rIns="94857" bIns="47428" rtlCol="0" anchor="ctr"/>
          <a:lstStyle/>
          <a:p>
            <a:endParaRPr lang="en-GB"/>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4857" tIns="47428" rIns="94857" bIns="474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4857" tIns="47428" rIns="94857" bIns="47428" rtlCol="0" anchor="b"/>
          <a:lstStyle>
            <a:lvl1pPr algn="l">
              <a:defRPr sz="13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4857" tIns="47428" rIns="94857" bIns="47428" rtlCol="0" anchor="b"/>
          <a:lstStyle>
            <a:lvl1pPr algn="r">
              <a:defRPr sz="1300"/>
            </a:lvl1pPr>
          </a:lstStyle>
          <a:p>
            <a:fld id="{D662E3DA-0DD1-4EA8-8DE5-DC2B36A5D354}" type="slidenum">
              <a:rPr lang="en-GB" smtClean="0"/>
              <a:t>‹#›</a:t>
            </a:fld>
            <a:endParaRPr lang="en-GB"/>
          </a:p>
        </p:txBody>
      </p:sp>
    </p:spTree>
    <p:extLst>
      <p:ext uri="{BB962C8B-B14F-4D97-AF65-F5344CB8AC3E}">
        <p14:creationId xmlns:p14="http://schemas.microsoft.com/office/powerpoint/2010/main" val="1308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a:t>
            </a:fld>
            <a:endParaRPr lang="en-GB"/>
          </a:p>
        </p:txBody>
      </p:sp>
    </p:spTree>
    <p:extLst>
      <p:ext uri="{BB962C8B-B14F-4D97-AF65-F5344CB8AC3E}">
        <p14:creationId xmlns:p14="http://schemas.microsoft.com/office/powerpoint/2010/main" val="383451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11</a:t>
            </a:fld>
            <a:endParaRPr lang="en-GB"/>
          </a:p>
        </p:txBody>
      </p:sp>
    </p:spTree>
    <p:extLst>
      <p:ext uri="{BB962C8B-B14F-4D97-AF65-F5344CB8AC3E}">
        <p14:creationId xmlns:p14="http://schemas.microsoft.com/office/powerpoint/2010/main" val="39134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12</a:t>
            </a:fld>
            <a:endParaRPr lang="en-GB"/>
          </a:p>
        </p:txBody>
      </p:sp>
    </p:spTree>
    <p:extLst>
      <p:ext uri="{BB962C8B-B14F-4D97-AF65-F5344CB8AC3E}">
        <p14:creationId xmlns:p14="http://schemas.microsoft.com/office/powerpoint/2010/main" val="80044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13</a:t>
            </a:fld>
            <a:endParaRPr lang="en-GB"/>
          </a:p>
        </p:txBody>
      </p:sp>
    </p:spTree>
    <p:extLst>
      <p:ext uri="{BB962C8B-B14F-4D97-AF65-F5344CB8AC3E}">
        <p14:creationId xmlns:p14="http://schemas.microsoft.com/office/powerpoint/2010/main" val="363680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14</a:t>
            </a:fld>
            <a:endParaRPr lang="en-GB"/>
          </a:p>
        </p:txBody>
      </p:sp>
    </p:spTree>
    <p:extLst>
      <p:ext uri="{BB962C8B-B14F-4D97-AF65-F5344CB8AC3E}">
        <p14:creationId xmlns:p14="http://schemas.microsoft.com/office/powerpoint/2010/main" val="260800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15</a:t>
            </a:fld>
            <a:endParaRPr lang="en-GB"/>
          </a:p>
        </p:txBody>
      </p:sp>
    </p:spTree>
    <p:extLst>
      <p:ext uri="{BB962C8B-B14F-4D97-AF65-F5344CB8AC3E}">
        <p14:creationId xmlns:p14="http://schemas.microsoft.com/office/powerpoint/2010/main" val="82006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16</a:t>
            </a:fld>
            <a:endParaRPr lang="en-GB"/>
          </a:p>
        </p:txBody>
      </p:sp>
    </p:spTree>
    <p:extLst>
      <p:ext uri="{BB962C8B-B14F-4D97-AF65-F5344CB8AC3E}">
        <p14:creationId xmlns:p14="http://schemas.microsoft.com/office/powerpoint/2010/main" val="219517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17</a:t>
            </a:fld>
            <a:endParaRPr lang="en-GB"/>
          </a:p>
        </p:txBody>
      </p:sp>
    </p:spTree>
    <p:extLst>
      <p:ext uri="{BB962C8B-B14F-4D97-AF65-F5344CB8AC3E}">
        <p14:creationId xmlns:p14="http://schemas.microsoft.com/office/powerpoint/2010/main" val="289629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18</a:t>
            </a:fld>
            <a:endParaRPr lang="en-GB"/>
          </a:p>
        </p:txBody>
      </p:sp>
    </p:spTree>
    <p:extLst>
      <p:ext uri="{BB962C8B-B14F-4D97-AF65-F5344CB8AC3E}">
        <p14:creationId xmlns:p14="http://schemas.microsoft.com/office/powerpoint/2010/main" val="51392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19</a:t>
            </a:fld>
            <a:endParaRPr lang="en-GB"/>
          </a:p>
        </p:txBody>
      </p:sp>
    </p:spTree>
    <p:extLst>
      <p:ext uri="{BB962C8B-B14F-4D97-AF65-F5344CB8AC3E}">
        <p14:creationId xmlns:p14="http://schemas.microsoft.com/office/powerpoint/2010/main" val="310961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20</a:t>
            </a:fld>
            <a:endParaRPr lang="en-GB"/>
          </a:p>
        </p:txBody>
      </p:sp>
    </p:spTree>
    <p:extLst>
      <p:ext uri="{BB962C8B-B14F-4D97-AF65-F5344CB8AC3E}">
        <p14:creationId xmlns:p14="http://schemas.microsoft.com/office/powerpoint/2010/main" val="381181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2</a:t>
            </a:fld>
            <a:endParaRPr lang="en-GB"/>
          </a:p>
        </p:txBody>
      </p:sp>
    </p:spTree>
    <p:extLst>
      <p:ext uri="{BB962C8B-B14F-4D97-AF65-F5344CB8AC3E}">
        <p14:creationId xmlns:p14="http://schemas.microsoft.com/office/powerpoint/2010/main" val="3693249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21</a:t>
            </a:fld>
            <a:endParaRPr lang="en-GB"/>
          </a:p>
        </p:txBody>
      </p:sp>
    </p:spTree>
    <p:extLst>
      <p:ext uri="{BB962C8B-B14F-4D97-AF65-F5344CB8AC3E}">
        <p14:creationId xmlns:p14="http://schemas.microsoft.com/office/powerpoint/2010/main" val="4040785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22</a:t>
            </a:fld>
            <a:endParaRPr lang="en-GB"/>
          </a:p>
        </p:txBody>
      </p:sp>
    </p:spTree>
    <p:extLst>
      <p:ext uri="{BB962C8B-B14F-4D97-AF65-F5344CB8AC3E}">
        <p14:creationId xmlns:p14="http://schemas.microsoft.com/office/powerpoint/2010/main" val="190883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23</a:t>
            </a:fld>
            <a:endParaRPr lang="en-GB"/>
          </a:p>
        </p:txBody>
      </p:sp>
    </p:spTree>
    <p:extLst>
      <p:ext uri="{BB962C8B-B14F-4D97-AF65-F5344CB8AC3E}">
        <p14:creationId xmlns:p14="http://schemas.microsoft.com/office/powerpoint/2010/main" val="787268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24</a:t>
            </a:fld>
            <a:endParaRPr lang="en-GB"/>
          </a:p>
        </p:txBody>
      </p:sp>
    </p:spTree>
    <p:extLst>
      <p:ext uri="{BB962C8B-B14F-4D97-AF65-F5344CB8AC3E}">
        <p14:creationId xmlns:p14="http://schemas.microsoft.com/office/powerpoint/2010/main" val="917902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26</a:t>
            </a:fld>
            <a:endParaRPr lang="en-GB"/>
          </a:p>
        </p:txBody>
      </p:sp>
    </p:spTree>
    <p:extLst>
      <p:ext uri="{BB962C8B-B14F-4D97-AF65-F5344CB8AC3E}">
        <p14:creationId xmlns:p14="http://schemas.microsoft.com/office/powerpoint/2010/main" val="84108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3</a:t>
            </a:fld>
            <a:endParaRPr lang="en-GB"/>
          </a:p>
        </p:txBody>
      </p:sp>
    </p:spTree>
    <p:extLst>
      <p:ext uri="{BB962C8B-B14F-4D97-AF65-F5344CB8AC3E}">
        <p14:creationId xmlns:p14="http://schemas.microsoft.com/office/powerpoint/2010/main" val="84723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4</a:t>
            </a:fld>
            <a:endParaRPr lang="en-GB"/>
          </a:p>
        </p:txBody>
      </p:sp>
    </p:spTree>
    <p:extLst>
      <p:ext uri="{BB962C8B-B14F-4D97-AF65-F5344CB8AC3E}">
        <p14:creationId xmlns:p14="http://schemas.microsoft.com/office/powerpoint/2010/main" val="369324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6</a:t>
            </a:fld>
            <a:endParaRPr lang="en-GB"/>
          </a:p>
        </p:txBody>
      </p:sp>
    </p:spTree>
    <p:extLst>
      <p:ext uri="{BB962C8B-B14F-4D97-AF65-F5344CB8AC3E}">
        <p14:creationId xmlns:p14="http://schemas.microsoft.com/office/powerpoint/2010/main" val="391433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7</a:t>
            </a:fld>
            <a:endParaRPr lang="en-GB"/>
          </a:p>
        </p:txBody>
      </p:sp>
    </p:spTree>
    <p:extLst>
      <p:ext uri="{BB962C8B-B14F-4D97-AF65-F5344CB8AC3E}">
        <p14:creationId xmlns:p14="http://schemas.microsoft.com/office/powerpoint/2010/main" val="273095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8</a:t>
            </a:fld>
            <a:endParaRPr lang="en-GB"/>
          </a:p>
        </p:txBody>
      </p:sp>
    </p:spTree>
    <p:extLst>
      <p:ext uri="{BB962C8B-B14F-4D97-AF65-F5344CB8AC3E}">
        <p14:creationId xmlns:p14="http://schemas.microsoft.com/office/powerpoint/2010/main" val="186975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9</a:t>
            </a:fld>
            <a:endParaRPr lang="en-GB"/>
          </a:p>
        </p:txBody>
      </p:sp>
    </p:spTree>
    <p:extLst>
      <p:ext uri="{BB962C8B-B14F-4D97-AF65-F5344CB8AC3E}">
        <p14:creationId xmlns:p14="http://schemas.microsoft.com/office/powerpoint/2010/main" val="137616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2E3DA-0DD1-4EA8-8DE5-DC2B36A5D354}" type="slidenum">
              <a:rPr lang="en-GB" smtClean="0"/>
              <a:t>10</a:t>
            </a:fld>
            <a:endParaRPr lang="en-GB"/>
          </a:p>
        </p:txBody>
      </p:sp>
    </p:spTree>
    <p:extLst>
      <p:ext uri="{BB962C8B-B14F-4D97-AF65-F5344CB8AC3E}">
        <p14:creationId xmlns:p14="http://schemas.microsoft.com/office/powerpoint/2010/main" val="282310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ACCE00-85A7-41D9-A32C-E2E8FB3978C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3619412637"/>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ACCE00-85A7-41D9-A32C-E2E8FB3978C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348629188"/>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ACCE00-85A7-41D9-A32C-E2E8FB3978C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1247358434"/>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ACCE00-85A7-41D9-A32C-E2E8FB3978C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3755840815"/>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CCE00-85A7-41D9-A32C-E2E8FB3978C6}"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3364535493"/>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ACCE00-85A7-41D9-A32C-E2E8FB3978C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2588853520"/>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ACCE00-85A7-41D9-A32C-E2E8FB3978C6}" type="datetimeFigureOut">
              <a:rPr lang="en-GB" smtClean="0"/>
              <a:t>17/09/2021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2878154015"/>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ACCE00-85A7-41D9-A32C-E2E8FB3978C6}" type="datetimeFigureOut">
              <a:rPr lang="en-GB" smtClean="0"/>
              <a:t>17/09/2021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1568961076"/>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CCE00-85A7-41D9-A32C-E2E8FB3978C6}" type="datetimeFigureOut">
              <a:rPr lang="en-GB" smtClean="0"/>
              <a:t>17/09/2021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3108343830"/>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ACCE00-85A7-41D9-A32C-E2E8FB3978C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753083853"/>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ACCE00-85A7-41D9-A32C-E2E8FB3978C6}"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7E203-D39B-4B31-87E5-F4185E5A791D}" type="slidenum">
              <a:rPr lang="en-GB" smtClean="0"/>
              <a:t>‹#›</a:t>
            </a:fld>
            <a:endParaRPr lang="en-GB"/>
          </a:p>
        </p:txBody>
      </p:sp>
    </p:spTree>
    <p:extLst>
      <p:ext uri="{BB962C8B-B14F-4D97-AF65-F5344CB8AC3E}">
        <p14:creationId xmlns:p14="http://schemas.microsoft.com/office/powerpoint/2010/main" val="318327729"/>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CCE00-85A7-41D9-A32C-E2E8FB3978C6}" type="datetimeFigureOut">
              <a:rPr lang="en-GB" smtClean="0"/>
              <a:t>17/09/2021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7E203-D39B-4B31-87E5-F4185E5A791D}" type="slidenum">
              <a:rPr lang="en-GB" smtClean="0"/>
              <a:t>‹#›</a:t>
            </a:fld>
            <a:endParaRPr lang="en-GB"/>
          </a:p>
        </p:txBody>
      </p:sp>
    </p:spTree>
    <p:extLst>
      <p:ext uri="{BB962C8B-B14F-4D97-AF65-F5344CB8AC3E}">
        <p14:creationId xmlns:p14="http://schemas.microsoft.com/office/powerpoint/2010/main" val="371965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3XOsTF33Y"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www.bbc.co.uk/learningzone/clips/" TargetMode="External"/><Relationship Id="rId3" Type="http://schemas.openxmlformats.org/officeDocument/2006/relationships/hyperlink" Target="https://www.littlewandlelettersandsounds.org.uk/resources/for-parents/" TargetMode="External"/><Relationship Id="rId7" Type="http://schemas.openxmlformats.org/officeDocument/2006/relationships/hyperlink" Target="http://www.bbc.co.uk/schools/parents/school_educatio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purplemash.co.uk/" TargetMode="External"/><Relationship Id="rId5" Type="http://schemas.openxmlformats.org/officeDocument/2006/relationships/hyperlink" Target="http://www.mathletics.co.uk/" TargetMode="External"/><Relationship Id="rId4" Type="http://schemas.openxmlformats.org/officeDocument/2006/relationships/hyperlink" Target="https://readingeggs.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hildnet.com/parents-and-carer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ounded Rectangle 1"/>
          <p:cNvSpPr/>
          <p:nvPr/>
        </p:nvSpPr>
        <p:spPr>
          <a:xfrm>
            <a:off x="467544" y="404664"/>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2564937" y="1179766"/>
            <a:ext cx="3942106" cy="3785652"/>
          </a:xfrm>
          <a:prstGeom prst="rect">
            <a:avLst/>
          </a:prstGeom>
          <a:solidFill>
            <a:schemeClr val="bg1"/>
          </a:solidFill>
        </p:spPr>
        <p:txBody>
          <a:bodyPr wrap="none" lIns="91440" tIns="45720" rIns="91440" bIns="45720">
            <a:spAutoFit/>
          </a:bodyPr>
          <a:lstStyle/>
          <a:p>
            <a:pPr algn="ctr"/>
            <a:r>
              <a:rPr lang="en-US" sz="8000" b="1" cap="none" spc="0" dirty="0">
                <a:ln w="10541" cmpd="sng">
                  <a:solidFill>
                    <a:schemeClr val="accent1">
                      <a:shade val="88000"/>
                      <a:satMod val="110000"/>
                    </a:schemeClr>
                  </a:solidFill>
                  <a:prstDash val="solid"/>
                </a:ln>
                <a:effectLst/>
                <a:latin typeface="NTPreCursivek" panose="03000400000000000000" pitchFamily="66" charset="0"/>
              </a:rPr>
              <a:t>Year Two </a:t>
            </a:r>
          </a:p>
          <a:p>
            <a:pPr algn="ctr"/>
            <a:r>
              <a:rPr lang="en-US" sz="8000" b="1" cap="none" spc="0" dirty="0">
                <a:ln w="10541" cmpd="sng">
                  <a:solidFill>
                    <a:schemeClr val="accent1">
                      <a:shade val="88000"/>
                      <a:satMod val="110000"/>
                    </a:schemeClr>
                  </a:solidFill>
                  <a:prstDash val="solid"/>
                </a:ln>
                <a:effectLst/>
                <a:latin typeface="NTPreCursivek" panose="03000400000000000000" pitchFamily="66" charset="0"/>
              </a:rPr>
              <a:t>Parent </a:t>
            </a:r>
          </a:p>
          <a:p>
            <a:pPr algn="ctr"/>
            <a:r>
              <a:rPr lang="en-US" sz="8000" b="1" cap="none" spc="0" dirty="0">
                <a:ln w="10541" cmpd="sng">
                  <a:solidFill>
                    <a:schemeClr val="accent1">
                      <a:shade val="88000"/>
                      <a:satMod val="110000"/>
                    </a:schemeClr>
                  </a:solidFill>
                  <a:prstDash val="solid"/>
                </a:ln>
                <a:effectLst/>
                <a:latin typeface="NTPreCursivek" panose="03000400000000000000" pitchFamily="66" charset="0"/>
              </a:rPr>
              <a:t>Workshop</a:t>
            </a:r>
          </a:p>
        </p:txBody>
      </p:sp>
      <p:sp>
        <p:nvSpPr>
          <p:cNvPr id="4" name="Rectangle 3"/>
          <p:cNvSpPr/>
          <p:nvPr/>
        </p:nvSpPr>
        <p:spPr>
          <a:xfrm>
            <a:off x="2843808" y="5085184"/>
            <a:ext cx="3230373" cy="769441"/>
          </a:xfrm>
          <a:prstGeom prst="rect">
            <a:avLst/>
          </a:prstGeom>
          <a:noFill/>
        </p:spPr>
        <p:txBody>
          <a:bodyPr wrap="none" lIns="91440" tIns="45720" rIns="91440" bIns="45720">
            <a:spAutoFit/>
          </a:bodyPr>
          <a:lstStyle/>
          <a:p>
            <a:pPr algn="ctr"/>
            <a:r>
              <a:rPr lang="en-US" sz="4400" b="1" dirty="0">
                <a:ln w="10541" cmpd="sng">
                  <a:solidFill>
                    <a:schemeClr val="accent1">
                      <a:shade val="88000"/>
                      <a:satMod val="110000"/>
                    </a:schemeClr>
                  </a:solidFill>
                  <a:prstDash val="solid"/>
                </a:ln>
                <a:latin typeface="Comic Sans MS" panose="030F0702030302020204" pitchFamily="66" charset="0"/>
              </a:rPr>
              <a:t>2021/2022</a:t>
            </a:r>
            <a:endParaRPr lang="en-US" sz="4400" b="1" cap="none" spc="0" dirty="0">
              <a:ln w="10541" cmpd="sng">
                <a:solidFill>
                  <a:schemeClr val="accent1">
                    <a:shade val="88000"/>
                    <a:satMod val="110000"/>
                  </a:schemeClr>
                </a:solidFill>
                <a:prstDash val="solid"/>
              </a:ln>
              <a:effectLst/>
              <a:latin typeface="Comic Sans MS" panose="030F0702030302020204" pitchFamily="66" charset="0"/>
            </a:endParaRPr>
          </a:p>
        </p:txBody>
      </p:sp>
    </p:spTree>
    <p:extLst>
      <p:ext uri="{BB962C8B-B14F-4D97-AF65-F5344CB8AC3E}">
        <p14:creationId xmlns:p14="http://schemas.microsoft.com/office/powerpoint/2010/main" val="1287869784"/>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3" y="548680"/>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spcAft>
                <a:spcPts val="1200"/>
              </a:spcAft>
            </a:pPr>
            <a:endParaRPr lang="en-GB" b="1" dirty="0">
              <a:solidFill>
                <a:srgbClr val="442B59"/>
              </a:solidFill>
              <a:latin typeface="Comic Sans MS" panose="030F0702030302020204" pitchFamily="66" charset="0"/>
            </a:endParaRPr>
          </a:p>
          <a:p>
            <a:pPr algn="ctr">
              <a:spcAft>
                <a:spcPts val="1200"/>
              </a:spcAft>
            </a:pPr>
            <a:r>
              <a:rPr lang="en-GB" dirty="0">
                <a:solidFill>
                  <a:srgbClr val="442B59"/>
                </a:solidFill>
                <a:latin typeface="Comic Sans MS" panose="030F0702030302020204" pitchFamily="66" charset="0"/>
              </a:rPr>
              <a:t>We talk to the children about using a ‘Growth </a:t>
            </a:r>
            <a:r>
              <a:rPr lang="en-GB" dirty="0" err="1">
                <a:solidFill>
                  <a:srgbClr val="442B59"/>
                </a:solidFill>
                <a:latin typeface="Comic Sans MS" panose="030F0702030302020204" pitchFamily="66" charset="0"/>
              </a:rPr>
              <a:t>Mindset</a:t>
            </a:r>
            <a:r>
              <a:rPr lang="en-GB" dirty="0">
                <a:solidFill>
                  <a:srgbClr val="442B59"/>
                </a:solidFill>
                <a:latin typeface="Comic Sans MS" panose="030F0702030302020204" pitchFamily="66" charset="0"/>
              </a:rPr>
              <a:t>’ when tackling new learning and challenges. This improves their resilience and confidence when learning independently</a:t>
            </a:r>
            <a:r>
              <a:rPr lang="en-GB" b="1" dirty="0">
                <a:solidFill>
                  <a:srgbClr val="442B59"/>
                </a:solidFill>
                <a:latin typeface="Comic Sans MS" panose="030F0702030302020204" pitchFamily="66" charset="0"/>
              </a:rPr>
              <a:t>.</a:t>
            </a:r>
          </a:p>
        </p:txBody>
      </p:sp>
      <p:pic>
        <p:nvPicPr>
          <p:cNvPr id="1026" name="Picture 2" descr="Image result for growth minds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2" t="2564" r="2403" b="14102"/>
          <a:stretch/>
        </p:blipFill>
        <p:spPr bwMode="auto">
          <a:xfrm>
            <a:off x="647563" y="764704"/>
            <a:ext cx="777686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72339"/>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62776" y="368660"/>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3" name="Rectangle 2"/>
          <p:cNvSpPr/>
          <p:nvPr/>
        </p:nvSpPr>
        <p:spPr>
          <a:xfrm>
            <a:off x="3347864" y="260648"/>
            <a:ext cx="2566728" cy="923330"/>
          </a:xfrm>
          <a:prstGeom prst="rect">
            <a:avLst/>
          </a:prstGeom>
          <a:noFill/>
        </p:spPr>
        <p:txBody>
          <a:bodyPr wrap="none" lIns="91440" tIns="45720" rIns="91440" bIns="45720">
            <a:spAutoFit/>
          </a:bodyPr>
          <a:lstStyle/>
          <a:p>
            <a:pPr algn="ctr"/>
            <a:r>
              <a:rPr lang="en-GB" sz="5400" b="1" dirty="0">
                <a:ln w="10541" cmpd="sng">
                  <a:solidFill>
                    <a:schemeClr val="accent1">
                      <a:shade val="88000"/>
                      <a:satMod val="110000"/>
                    </a:schemeClr>
                  </a:solidFill>
                  <a:prstDash val="solid"/>
                </a:ln>
                <a:latin typeface="Comic Sans MS" panose="030F0702030302020204" pitchFamily="66" charset="0"/>
              </a:rPr>
              <a:t>Phonics</a:t>
            </a:r>
            <a:endParaRPr lang="en-US" sz="54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6" name="TextBox 5">
            <a:extLst>
              <a:ext uri="{FF2B5EF4-FFF2-40B4-BE49-F238E27FC236}">
                <a16:creationId xmlns:a16="http://schemas.microsoft.com/office/drawing/2014/main" id="{A1E5DE7D-A6C6-4466-A0AA-4D4FD22382C2}"/>
              </a:ext>
            </a:extLst>
          </p:cNvPr>
          <p:cNvSpPr txBox="1"/>
          <p:nvPr/>
        </p:nvSpPr>
        <p:spPr>
          <a:xfrm>
            <a:off x="143508" y="1052736"/>
            <a:ext cx="8856984" cy="5078313"/>
          </a:xfrm>
          <a:prstGeom prst="rect">
            <a:avLst/>
          </a:prstGeom>
          <a:noFill/>
        </p:spPr>
        <p:txBody>
          <a:bodyPr wrap="square" rtlCol="0">
            <a:spAutoFit/>
          </a:bodyPr>
          <a:lstStyle/>
          <a:p>
            <a:pPr marL="342900" indent="-342900" algn="ctr">
              <a:buFont typeface="Arial" panose="020B0604020202020204" pitchFamily="34" charset="0"/>
              <a:buChar char="•"/>
            </a:pPr>
            <a:r>
              <a:rPr lang="en-GB" dirty="0">
                <a:solidFill>
                  <a:schemeClr val="tx2">
                    <a:lumMod val="50000"/>
                  </a:schemeClr>
                </a:solidFill>
                <a:latin typeface="Comic Sans MS" panose="030F0702030302020204" pitchFamily="66" charset="0"/>
              </a:rPr>
              <a:t>Children are taught phonics from when they start in Reception –</a:t>
            </a:r>
          </a:p>
          <a:p>
            <a:pPr algn="ctr"/>
            <a:r>
              <a:rPr lang="en-GB" dirty="0">
                <a:solidFill>
                  <a:schemeClr val="tx2">
                    <a:lumMod val="50000"/>
                  </a:schemeClr>
                </a:solidFill>
                <a:latin typeface="Comic Sans MS" panose="030F0702030302020204" pitchFamily="66" charset="0"/>
              </a:rPr>
              <a:t>We follow ‘Little </a:t>
            </a:r>
            <a:r>
              <a:rPr lang="en-GB" dirty="0" err="1">
                <a:solidFill>
                  <a:schemeClr val="tx2">
                    <a:lumMod val="50000"/>
                  </a:schemeClr>
                </a:solidFill>
                <a:latin typeface="Comic Sans MS" panose="030F0702030302020204" pitchFamily="66" charset="0"/>
              </a:rPr>
              <a:t>Wandle</a:t>
            </a:r>
            <a:r>
              <a:rPr lang="en-GB" dirty="0">
                <a:solidFill>
                  <a:schemeClr val="tx2">
                    <a:lumMod val="50000"/>
                  </a:schemeClr>
                </a:solidFill>
                <a:latin typeface="Comic Sans MS" panose="030F0702030302020204" pitchFamily="66" charset="0"/>
              </a:rPr>
              <a:t> Letters and Sounds Revised’</a:t>
            </a:r>
          </a:p>
          <a:p>
            <a:pPr marL="342900" indent="-342900" algn="ctr">
              <a:buFont typeface="Arial" panose="020B0604020202020204" pitchFamily="34" charset="0"/>
              <a:buChar char="•"/>
            </a:pPr>
            <a:endParaRPr lang="en-GB" dirty="0">
              <a:solidFill>
                <a:schemeClr val="tx2">
                  <a:lumMod val="50000"/>
                </a:schemeClr>
              </a:solidFill>
              <a:latin typeface="Comic Sans MS" panose="030F0702030302020204" pitchFamily="66" charset="0"/>
            </a:endParaRPr>
          </a:p>
          <a:p>
            <a:pPr marL="342900" indent="-342900" algn="ctr">
              <a:buFont typeface="Arial" panose="020B0604020202020204" pitchFamily="34" charset="0"/>
              <a:buChar char="•"/>
            </a:pPr>
            <a:r>
              <a:rPr lang="en-GB" dirty="0">
                <a:solidFill>
                  <a:schemeClr val="tx2">
                    <a:lumMod val="50000"/>
                  </a:schemeClr>
                </a:solidFill>
                <a:latin typeface="Comic Sans MS" panose="030F0702030302020204" pitchFamily="66" charset="0"/>
              </a:rPr>
              <a:t>This term in Year 2 we will focus on revising Phase 5 </a:t>
            </a:r>
          </a:p>
          <a:p>
            <a:pPr algn="ctr"/>
            <a:r>
              <a:rPr lang="en-GB" dirty="0">
                <a:solidFill>
                  <a:schemeClr val="tx2">
                    <a:lumMod val="50000"/>
                  </a:schemeClr>
                </a:solidFill>
                <a:latin typeface="Comic Sans MS" panose="030F0702030302020204" pitchFamily="66" charset="0"/>
              </a:rPr>
              <a:t>following Little </a:t>
            </a:r>
            <a:r>
              <a:rPr lang="en-GB" dirty="0" err="1">
                <a:solidFill>
                  <a:schemeClr val="tx2">
                    <a:lumMod val="50000"/>
                  </a:schemeClr>
                </a:solidFill>
                <a:latin typeface="Comic Sans MS" panose="030F0702030302020204" pitchFamily="66" charset="0"/>
              </a:rPr>
              <a:t>Wandle</a:t>
            </a:r>
            <a:r>
              <a:rPr lang="en-GB" dirty="0">
                <a:solidFill>
                  <a:schemeClr val="tx2">
                    <a:lumMod val="50000"/>
                  </a:schemeClr>
                </a:solidFill>
                <a:latin typeface="Comic Sans MS" panose="030F0702030302020204" pitchFamily="66" charset="0"/>
              </a:rPr>
              <a:t> </a:t>
            </a:r>
          </a:p>
          <a:p>
            <a:pPr marL="342900" indent="-342900" algn="ctr">
              <a:buFont typeface="Arial" panose="020B0604020202020204" pitchFamily="34" charset="0"/>
              <a:buChar char="•"/>
            </a:pPr>
            <a:endParaRPr lang="en-GB" dirty="0">
              <a:solidFill>
                <a:schemeClr val="tx2">
                  <a:lumMod val="50000"/>
                </a:schemeClr>
              </a:solidFill>
              <a:latin typeface="Comic Sans MS" panose="030F0702030302020204" pitchFamily="66" charset="0"/>
            </a:endParaRPr>
          </a:p>
          <a:p>
            <a:pPr marL="342900" indent="-342900" algn="ctr">
              <a:buFont typeface="Arial" panose="020B0604020202020204" pitchFamily="34" charset="0"/>
              <a:buChar char="•"/>
            </a:pPr>
            <a:r>
              <a:rPr lang="en-GB" dirty="0">
                <a:solidFill>
                  <a:schemeClr val="tx2">
                    <a:lumMod val="50000"/>
                  </a:schemeClr>
                </a:solidFill>
                <a:latin typeface="Comic Sans MS" panose="030F0702030302020204" pitchFamily="66" charset="0"/>
              </a:rPr>
              <a:t>Children who need additional support will receive daily </a:t>
            </a:r>
          </a:p>
          <a:p>
            <a:pPr algn="ctr"/>
            <a:r>
              <a:rPr lang="en-GB" dirty="0">
                <a:solidFill>
                  <a:schemeClr val="tx2">
                    <a:lumMod val="50000"/>
                  </a:schemeClr>
                </a:solidFill>
                <a:latin typeface="Comic Sans MS" panose="030F0702030302020204" pitchFamily="66" charset="0"/>
              </a:rPr>
              <a:t>specific support for their phase of learning</a:t>
            </a:r>
          </a:p>
          <a:p>
            <a:pPr marL="342900" indent="-342900" algn="ctr">
              <a:buFont typeface="Arial" panose="020B0604020202020204" pitchFamily="34" charset="0"/>
              <a:buChar char="•"/>
            </a:pPr>
            <a:endParaRPr lang="en-GB" dirty="0">
              <a:solidFill>
                <a:schemeClr val="tx2">
                  <a:lumMod val="50000"/>
                </a:schemeClr>
              </a:solidFill>
              <a:latin typeface="Comic Sans MS" panose="030F0702030302020204" pitchFamily="66" charset="0"/>
            </a:endParaRPr>
          </a:p>
          <a:p>
            <a:pPr marL="342900" indent="-342900" algn="ctr">
              <a:buFont typeface="Arial" panose="020B0604020202020204" pitchFamily="34" charset="0"/>
              <a:buChar char="•"/>
            </a:pPr>
            <a:r>
              <a:rPr lang="en-GB" dirty="0">
                <a:solidFill>
                  <a:schemeClr val="tx2">
                    <a:lumMod val="50000"/>
                  </a:schemeClr>
                </a:solidFill>
                <a:latin typeface="Comic Sans MS" panose="030F0702030302020204" pitchFamily="66" charset="0"/>
              </a:rPr>
              <a:t>As the Year 1 phonics check did not take place in June </a:t>
            </a:r>
          </a:p>
          <a:p>
            <a:pPr algn="ctr"/>
            <a:r>
              <a:rPr lang="en-GB" dirty="0">
                <a:solidFill>
                  <a:schemeClr val="tx2">
                    <a:lumMod val="50000"/>
                  </a:schemeClr>
                </a:solidFill>
                <a:latin typeface="Comic Sans MS" panose="030F0702030302020204" pitchFamily="66" charset="0"/>
              </a:rPr>
              <a:t>2021, children will complete the </a:t>
            </a:r>
            <a:r>
              <a:rPr lang="en-GB" b="1" dirty="0">
                <a:solidFill>
                  <a:schemeClr val="tx2">
                    <a:lumMod val="50000"/>
                  </a:schemeClr>
                </a:solidFill>
                <a:latin typeface="Comic Sans MS" panose="030F0702030302020204" pitchFamily="66" charset="0"/>
              </a:rPr>
              <a:t>National Phonics </a:t>
            </a:r>
          </a:p>
          <a:p>
            <a:pPr algn="ctr"/>
            <a:r>
              <a:rPr lang="en-GB" b="1" dirty="0">
                <a:solidFill>
                  <a:schemeClr val="tx2">
                    <a:lumMod val="50000"/>
                  </a:schemeClr>
                </a:solidFill>
                <a:latin typeface="Comic Sans MS" panose="030F0702030302020204" pitchFamily="66" charset="0"/>
              </a:rPr>
              <a:t>Screening Check in Year 2.</a:t>
            </a:r>
          </a:p>
          <a:p>
            <a:pPr marL="342900" indent="-342900" algn="ctr">
              <a:buFont typeface="Arial" panose="020B0604020202020204" pitchFamily="34" charset="0"/>
              <a:buChar char="•"/>
            </a:pPr>
            <a:endParaRPr lang="en-GB" b="1" dirty="0">
              <a:solidFill>
                <a:schemeClr val="tx2">
                  <a:lumMod val="50000"/>
                </a:schemeClr>
              </a:solidFill>
              <a:latin typeface="Comic Sans MS" panose="030F0702030302020204" pitchFamily="66" charset="0"/>
            </a:endParaRPr>
          </a:p>
          <a:p>
            <a:pPr marL="342900" indent="-342900" algn="ctr">
              <a:buFont typeface="Arial" panose="020B0604020202020204" pitchFamily="34" charset="0"/>
              <a:buChar char="•"/>
            </a:pPr>
            <a:r>
              <a:rPr lang="en-GB" dirty="0">
                <a:solidFill>
                  <a:schemeClr val="tx2">
                    <a:lumMod val="50000"/>
                  </a:schemeClr>
                </a:solidFill>
                <a:latin typeface="Comic Sans MS" panose="030F0702030302020204" pitchFamily="66" charset="0"/>
              </a:rPr>
              <a:t>The benchmark score for this test is usually to successfully</a:t>
            </a:r>
          </a:p>
          <a:p>
            <a:pPr algn="ctr"/>
            <a:r>
              <a:rPr lang="en-GB" dirty="0">
                <a:solidFill>
                  <a:schemeClr val="tx2">
                    <a:lumMod val="50000"/>
                  </a:schemeClr>
                </a:solidFill>
                <a:latin typeface="Comic Sans MS" panose="030F0702030302020204" pitchFamily="66" charset="0"/>
              </a:rPr>
              <a:t> read 32 of the 40 words. Any child who does not reach </a:t>
            </a:r>
          </a:p>
          <a:p>
            <a:pPr algn="ctr"/>
            <a:r>
              <a:rPr lang="en-GB" dirty="0">
                <a:solidFill>
                  <a:schemeClr val="tx2">
                    <a:lumMod val="50000"/>
                  </a:schemeClr>
                </a:solidFill>
                <a:latin typeface="Comic Sans MS" panose="030F0702030302020204" pitchFamily="66" charset="0"/>
              </a:rPr>
              <a:t>the benchmark in the Autumn Term will be signposted to </a:t>
            </a:r>
          </a:p>
          <a:p>
            <a:pPr algn="ctr"/>
            <a:r>
              <a:rPr lang="en-GB" b="1" dirty="0">
                <a:solidFill>
                  <a:schemeClr val="tx2">
                    <a:lumMod val="50000"/>
                  </a:schemeClr>
                </a:solidFill>
                <a:latin typeface="Comic Sans MS" panose="030F0702030302020204" pitchFamily="66" charset="0"/>
              </a:rPr>
              <a:t>intervention groups</a:t>
            </a:r>
            <a:r>
              <a:rPr lang="en-GB" dirty="0">
                <a:solidFill>
                  <a:schemeClr val="tx2">
                    <a:lumMod val="50000"/>
                  </a:schemeClr>
                </a:solidFill>
                <a:latin typeface="Comic Sans MS" panose="030F0702030302020204" pitchFamily="66" charset="0"/>
              </a:rPr>
              <a:t> to support them further before they </a:t>
            </a:r>
          </a:p>
          <a:p>
            <a:pPr algn="ctr"/>
            <a:r>
              <a:rPr lang="en-GB" dirty="0">
                <a:solidFill>
                  <a:schemeClr val="tx2">
                    <a:lumMod val="50000"/>
                  </a:schemeClr>
                </a:solidFill>
                <a:latin typeface="Comic Sans MS" panose="030F0702030302020204" pitchFamily="66" charset="0"/>
              </a:rPr>
              <a:t>take the test again in June 2022.  </a:t>
            </a:r>
          </a:p>
        </p:txBody>
      </p:sp>
    </p:spTree>
    <p:extLst>
      <p:ext uri="{BB962C8B-B14F-4D97-AF65-F5344CB8AC3E}">
        <p14:creationId xmlns:p14="http://schemas.microsoft.com/office/powerpoint/2010/main" val="1016166137"/>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4" y="368660"/>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3" name="Rectangle 2"/>
          <p:cNvSpPr/>
          <p:nvPr/>
        </p:nvSpPr>
        <p:spPr>
          <a:xfrm>
            <a:off x="3288636" y="187505"/>
            <a:ext cx="2566728" cy="923330"/>
          </a:xfrm>
          <a:prstGeom prst="rect">
            <a:avLst/>
          </a:prstGeom>
          <a:noFill/>
        </p:spPr>
        <p:txBody>
          <a:bodyPr wrap="none" lIns="91440" tIns="45720" rIns="91440" bIns="45720">
            <a:spAutoFit/>
          </a:bodyPr>
          <a:lstStyle/>
          <a:p>
            <a:pPr algn="ctr"/>
            <a:r>
              <a:rPr lang="en-GB" sz="5400" b="1" dirty="0">
                <a:ln w="10541" cmpd="sng">
                  <a:solidFill>
                    <a:schemeClr val="accent1">
                      <a:shade val="88000"/>
                      <a:satMod val="110000"/>
                    </a:schemeClr>
                  </a:solidFill>
                  <a:prstDash val="solid"/>
                </a:ln>
                <a:latin typeface="Comic Sans MS" panose="030F0702030302020204" pitchFamily="66" charset="0"/>
              </a:rPr>
              <a:t>Phonics</a:t>
            </a:r>
            <a:endParaRPr lang="en-US" sz="5400" b="1" cap="none" spc="0" dirty="0">
              <a:ln w="10541" cmpd="sng">
                <a:solidFill>
                  <a:schemeClr val="accent1">
                    <a:shade val="88000"/>
                    <a:satMod val="110000"/>
                  </a:schemeClr>
                </a:solidFill>
                <a:prstDash val="solid"/>
              </a:ln>
              <a:effectLst/>
              <a:latin typeface="Comic Sans MS" panose="030F0702030302020204" pitchFamily="66" charset="0"/>
            </a:endParaRPr>
          </a:p>
        </p:txBody>
      </p:sp>
      <p:pic>
        <p:nvPicPr>
          <p:cNvPr id="4" name="Picture 3">
            <a:extLst>
              <a:ext uri="{FF2B5EF4-FFF2-40B4-BE49-F238E27FC236}">
                <a16:creationId xmlns:a16="http://schemas.microsoft.com/office/drawing/2014/main" id="{B884E16E-6678-4A41-8C84-D748E0819CB1}"/>
              </a:ext>
            </a:extLst>
          </p:cNvPr>
          <p:cNvPicPr>
            <a:picLocks noChangeAspect="1"/>
          </p:cNvPicPr>
          <p:nvPr/>
        </p:nvPicPr>
        <p:blipFill rotWithShape="1">
          <a:blip r:embed="rId3"/>
          <a:srcRect l="42126" t="12555" r="27162" b="12201"/>
          <a:stretch/>
        </p:blipFill>
        <p:spPr>
          <a:xfrm>
            <a:off x="540537" y="929679"/>
            <a:ext cx="3816424" cy="5259503"/>
          </a:xfrm>
          <a:prstGeom prst="rect">
            <a:avLst/>
          </a:prstGeom>
        </p:spPr>
      </p:pic>
      <p:pic>
        <p:nvPicPr>
          <p:cNvPr id="6" name="Picture 5">
            <a:extLst>
              <a:ext uri="{FF2B5EF4-FFF2-40B4-BE49-F238E27FC236}">
                <a16:creationId xmlns:a16="http://schemas.microsoft.com/office/drawing/2014/main" id="{EFE47051-B121-4E79-8793-FD6F944B8D12}"/>
              </a:ext>
            </a:extLst>
          </p:cNvPr>
          <p:cNvPicPr>
            <a:picLocks noChangeAspect="1"/>
          </p:cNvPicPr>
          <p:nvPr/>
        </p:nvPicPr>
        <p:blipFill rotWithShape="1">
          <a:blip r:embed="rId4"/>
          <a:srcRect l="42126" t="13601" r="27162" b="19201"/>
          <a:stretch/>
        </p:blipFill>
        <p:spPr>
          <a:xfrm>
            <a:off x="4307433" y="923021"/>
            <a:ext cx="4273346" cy="5259503"/>
          </a:xfrm>
          <a:prstGeom prst="rect">
            <a:avLst/>
          </a:prstGeom>
        </p:spPr>
      </p:pic>
    </p:spTree>
    <p:extLst>
      <p:ext uri="{BB962C8B-B14F-4D97-AF65-F5344CB8AC3E}">
        <p14:creationId xmlns:p14="http://schemas.microsoft.com/office/powerpoint/2010/main" val="1522957776"/>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5557" y="404664"/>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206081" y="119520"/>
            <a:ext cx="2731837"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effectLst/>
                <a:latin typeface="Comic Sans MS" panose="030F0702030302020204" pitchFamily="66" charset="0"/>
              </a:rPr>
              <a:t>Reading</a:t>
            </a:r>
          </a:p>
        </p:txBody>
      </p:sp>
      <p:sp>
        <p:nvSpPr>
          <p:cNvPr id="5" name="TextBox 4"/>
          <p:cNvSpPr txBox="1"/>
          <p:nvPr/>
        </p:nvSpPr>
        <p:spPr>
          <a:xfrm>
            <a:off x="551539" y="764704"/>
            <a:ext cx="8136904" cy="5632311"/>
          </a:xfrm>
          <a:prstGeom prst="rect">
            <a:avLst/>
          </a:prstGeom>
          <a:noFill/>
        </p:spPr>
        <p:txBody>
          <a:bodyPr wrap="square" rtlCol="0">
            <a:spAutoFit/>
          </a:bodyPr>
          <a:lstStyle/>
          <a:p>
            <a:r>
              <a:rPr lang="en-GB" sz="2400" dirty="0">
                <a:latin typeface="Comic Sans MS" panose="030F0702030302020204" pitchFamily="66" charset="0"/>
              </a:rPr>
              <a:t>Taught during….</a:t>
            </a:r>
          </a:p>
          <a:p>
            <a:pPr marL="342900" indent="-342900">
              <a:buFont typeface="Arial" panose="020B0604020202020204" pitchFamily="34" charset="0"/>
              <a:buChar char="•"/>
            </a:pPr>
            <a:r>
              <a:rPr lang="en-GB" sz="2400" dirty="0">
                <a:latin typeface="Comic Sans MS" panose="030F0702030302020204" pitchFamily="66" charset="0"/>
              </a:rPr>
              <a:t>Phonics sessions </a:t>
            </a:r>
          </a:p>
          <a:p>
            <a:pPr marL="342900" indent="-342900">
              <a:buFont typeface="Arial" panose="020B0604020202020204" pitchFamily="34" charset="0"/>
              <a:buChar char="•"/>
            </a:pPr>
            <a:r>
              <a:rPr lang="en-GB" sz="2400" dirty="0">
                <a:latin typeface="Comic Sans MS" panose="030F0702030302020204" pitchFamily="66" charset="0"/>
              </a:rPr>
              <a:t>Book Club sessions</a:t>
            </a:r>
          </a:p>
          <a:p>
            <a:pPr marL="342900" indent="-342900">
              <a:buFont typeface="Arial" panose="020B0604020202020204" pitchFamily="34" charset="0"/>
              <a:buChar char="•"/>
            </a:pPr>
            <a:r>
              <a:rPr lang="en-GB" sz="2400" dirty="0">
                <a:latin typeface="Comic Sans MS" panose="030F0702030302020204" pitchFamily="66" charset="0"/>
              </a:rPr>
              <a:t>Daily English sessions</a:t>
            </a:r>
          </a:p>
          <a:p>
            <a:r>
              <a:rPr lang="en-GB" sz="2400" dirty="0">
                <a:latin typeface="Comic Sans MS" panose="030F0702030302020204" pitchFamily="66" charset="0"/>
                <a:hlinkClick r:id="rId3"/>
              </a:rPr>
              <a:t>https://www.youtube.com/watch?v=-v3XOsTF33Y</a:t>
            </a:r>
            <a:endParaRPr lang="en-GB" sz="2400" dirty="0">
              <a:latin typeface="Comic Sans MS" panose="030F0702030302020204" pitchFamily="66" charset="0"/>
            </a:endParaRPr>
          </a:p>
          <a:p>
            <a:r>
              <a:rPr lang="en-GB" sz="2400" dirty="0">
                <a:latin typeface="Comic Sans MS" panose="030F0702030302020204" pitchFamily="66" charset="0"/>
              </a:rPr>
              <a:t>(Child reading at the Age related Expected Standard)</a:t>
            </a:r>
          </a:p>
          <a:p>
            <a:endParaRPr lang="en-GB" sz="2400" dirty="0">
              <a:latin typeface="Comic Sans MS" panose="030F0702030302020204" pitchFamily="66" charset="0"/>
            </a:endParaRPr>
          </a:p>
          <a:p>
            <a:r>
              <a:rPr lang="en-GB" sz="2400" dirty="0">
                <a:latin typeface="Comic Sans MS" panose="030F0702030302020204" pitchFamily="66" charset="0"/>
              </a:rPr>
              <a:t>Key areas to focus on at home…</a:t>
            </a:r>
            <a:endParaRPr lang="en-GB" dirty="0">
              <a:latin typeface="Comic Sans MS" panose="030F0702030302020204" pitchFamily="66" charset="0"/>
            </a:endParaRPr>
          </a:p>
          <a:p>
            <a:pPr marL="285750" indent="-285750">
              <a:buFont typeface="Arial" pitchFamily="34" charset="0"/>
              <a:buChar char="•"/>
            </a:pPr>
            <a:endParaRPr lang="en-GB" sz="2000" dirty="0">
              <a:latin typeface="Comic Sans MS" panose="030F0702030302020204" pitchFamily="66" charset="0"/>
            </a:endParaRPr>
          </a:p>
          <a:p>
            <a:pPr marL="285750" indent="-285750">
              <a:spcAft>
                <a:spcPts val="1200"/>
              </a:spcAft>
              <a:buFont typeface="Arial" pitchFamily="34" charset="0"/>
              <a:buChar char="•"/>
            </a:pPr>
            <a:r>
              <a:rPr lang="en-GB" dirty="0">
                <a:latin typeface="Comic Sans MS" panose="030F0702030302020204" pitchFamily="66" charset="0"/>
              </a:rPr>
              <a:t>Use of phonics to sound out unknown words (Please use the ’Grow the Code’ Phonic sound mats attached)</a:t>
            </a:r>
          </a:p>
          <a:p>
            <a:pPr marL="285750" indent="-285750">
              <a:spcAft>
                <a:spcPts val="1200"/>
              </a:spcAft>
              <a:buFont typeface="Arial" pitchFamily="34" charset="0"/>
              <a:buChar char="•"/>
            </a:pPr>
            <a:r>
              <a:rPr lang="en-GB" dirty="0">
                <a:latin typeface="Comic Sans MS" panose="030F0702030302020204" pitchFamily="66" charset="0"/>
              </a:rPr>
              <a:t>Sight vocabulary of common words</a:t>
            </a:r>
          </a:p>
          <a:p>
            <a:pPr marL="285750" indent="-285750">
              <a:spcAft>
                <a:spcPts val="1200"/>
              </a:spcAft>
              <a:buFont typeface="Arial" pitchFamily="34" charset="0"/>
              <a:buChar char="•"/>
            </a:pPr>
            <a:r>
              <a:rPr lang="en-GB" dirty="0">
                <a:latin typeface="Comic Sans MS" panose="030F0702030302020204" pitchFamily="66" charset="0"/>
              </a:rPr>
              <a:t>Taking account of punctuation, for example pausing at full stops</a:t>
            </a:r>
          </a:p>
          <a:p>
            <a:pPr marL="285750" indent="-285750">
              <a:spcAft>
                <a:spcPts val="1200"/>
              </a:spcAft>
              <a:buFont typeface="Arial" pitchFamily="34" charset="0"/>
              <a:buChar char="•"/>
            </a:pPr>
            <a:r>
              <a:rPr lang="en-GB" dirty="0">
                <a:latin typeface="Comic Sans MS" panose="030F0702030302020204" pitchFamily="66" charset="0"/>
              </a:rPr>
              <a:t>Discussion of a book to increase your child’s comprehension</a:t>
            </a:r>
          </a:p>
          <a:p>
            <a:pPr marL="285750" indent="-285750">
              <a:spcAft>
                <a:spcPts val="1200"/>
              </a:spcAft>
              <a:buFont typeface="Arial" pitchFamily="34" charset="0"/>
              <a:buChar char="•"/>
            </a:pPr>
            <a:r>
              <a:rPr lang="en-GB" dirty="0">
                <a:latin typeface="Comic Sans MS" panose="030F0702030302020204" pitchFamily="66" charset="0"/>
              </a:rPr>
              <a:t>Use of expression and using different voices!</a:t>
            </a:r>
          </a:p>
        </p:txBody>
      </p:sp>
    </p:spTree>
    <p:extLst>
      <p:ext uri="{BB962C8B-B14F-4D97-AF65-F5344CB8AC3E}">
        <p14:creationId xmlns:p14="http://schemas.microsoft.com/office/powerpoint/2010/main" val="3569155847"/>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5515" y="368660"/>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230927" y="260648"/>
            <a:ext cx="2682145"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effectLst/>
                <a:latin typeface="Comic Sans MS" panose="030F0702030302020204" pitchFamily="66" charset="0"/>
              </a:rPr>
              <a:t>Writing</a:t>
            </a:r>
          </a:p>
        </p:txBody>
      </p:sp>
      <p:sp>
        <p:nvSpPr>
          <p:cNvPr id="5" name="TextBox 4"/>
          <p:cNvSpPr txBox="1"/>
          <p:nvPr/>
        </p:nvSpPr>
        <p:spPr>
          <a:xfrm>
            <a:off x="671581" y="980728"/>
            <a:ext cx="7704856" cy="5416868"/>
          </a:xfrm>
          <a:prstGeom prst="rect">
            <a:avLst/>
          </a:prstGeom>
          <a:noFill/>
        </p:spPr>
        <p:txBody>
          <a:bodyPr wrap="square" rtlCol="0">
            <a:spAutoFit/>
          </a:bodyPr>
          <a:lstStyle/>
          <a:p>
            <a:r>
              <a:rPr lang="en-GB" sz="2400" dirty="0">
                <a:latin typeface="Comic Sans MS" panose="030F0702030302020204" pitchFamily="66" charset="0"/>
              </a:rPr>
              <a:t>Taught during daily English sessions and weekly handwriting sessions.</a:t>
            </a:r>
          </a:p>
          <a:p>
            <a:endParaRPr lang="en-GB" sz="2400" dirty="0">
              <a:latin typeface="Comic Sans MS" panose="030F0702030302020204" pitchFamily="66" charset="0"/>
            </a:endParaRPr>
          </a:p>
          <a:p>
            <a:r>
              <a:rPr lang="en-GB" sz="2400" dirty="0">
                <a:latin typeface="Comic Sans MS" panose="030F0702030302020204" pitchFamily="66" charset="0"/>
              </a:rPr>
              <a:t>Key areas to focus on at home…</a:t>
            </a:r>
          </a:p>
          <a:p>
            <a:endParaRPr lang="en-GB" sz="2000" dirty="0">
              <a:latin typeface="Comic Sans MS" panose="030F0702030302020204" pitchFamily="66" charset="0"/>
            </a:endParaRPr>
          </a:p>
          <a:p>
            <a:pPr marL="285750" indent="-285750">
              <a:spcAft>
                <a:spcPts val="1200"/>
              </a:spcAft>
              <a:buFont typeface="Arial" pitchFamily="34" charset="0"/>
              <a:buChar char="•"/>
            </a:pPr>
            <a:r>
              <a:rPr lang="en-GB" sz="2000" dirty="0">
                <a:latin typeface="Comic Sans MS" panose="030F0702030302020204" pitchFamily="66" charset="0"/>
              </a:rPr>
              <a:t>Learning how to spell common words and use them in their writing (These will be sent home as weekly home learning; ‘Words of the Week’)</a:t>
            </a:r>
          </a:p>
          <a:p>
            <a:pPr marL="285750" indent="-285750">
              <a:spcAft>
                <a:spcPts val="1200"/>
              </a:spcAft>
              <a:buFont typeface="Arial" pitchFamily="34" charset="0"/>
              <a:buChar char="•"/>
            </a:pPr>
            <a:r>
              <a:rPr lang="en-GB" sz="2000" dirty="0">
                <a:latin typeface="Comic Sans MS" panose="030F0702030302020204" pitchFamily="66" charset="0"/>
              </a:rPr>
              <a:t>Using clearly formed letter formation and handwriting </a:t>
            </a:r>
          </a:p>
          <a:p>
            <a:pPr marL="285750" indent="-285750">
              <a:spcAft>
                <a:spcPts val="1200"/>
              </a:spcAft>
              <a:buFont typeface="Arial" pitchFamily="34" charset="0"/>
              <a:buChar char="•"/>
            </a:pPr>
            <a:r>
              <a:rPr lang="en-GB" sz="2000" dirty="0">
                <a:latin typeface="Comic Sans MS" panose="030F0702030302020204" pitchFamily="66" charset="0"/>
              </a:rPr>
              <a:t>Using capital letters and full stops in the correct places -</a:t>
            </a:r>
          </a:p>
          <a:p>
            <a:pPr marL="285750" indent="-285750">
              <a:spcAft>
                <a:spcPts val="1200"/>
              </a:spcAft>
              <a:buFont typeface="Arial" pitchFamily="34" charset="0"/>
              <a:buChar char="•"/>
            </a:pPr>
            <a:r>
              <a:rPr lang="en-GB" sz="2000" dirty="0">
                <a:latin typeface="Comic Sans MS" panose="030F0702030302020204" pitchFamily="66" charset="0"/>
              </a:rPr>
              <a:t>Extending sentences with conjunctions such as: and, because, also, if, but, so</a:t>
            </a:r>
          </a:p>
          <a:p>
            <a:pPr marL="285750" indent="-285750">
              <a:spcAft>
                <a:spcPts val="1200"/>
              </a:spcAft>
              <a:buFont typeface="Arial" pitchFamily="34" charset="0"/>
              <a:buChar char="•"/>
            </a:pPr>
            <a:r>
              <a:rPr lang="en-GB" sz="2000" dirty="0">
                <a:latin typeface="Comic Sans MS" panose="030F0702030302020204" pitchFamily="66" charset="0"/>
              </a:rPr>
              <a:t>Writing for a purpose (fiction/non-fiction) across genres</a:t>
            </a:r>
          </a:p>
          <a:p>
            <a:pPr marL="285750" indent="-285750">
              <a:spcAft>
                <a:spcPts val="1200"/>
              </a:spcAft>
              <a:buFont typeface="Arial" pitchFamily="34" charset="0"/>
              <a:buChar char="•"/>
            </a:pPr>
            <a:r>
              <a:rPr lang="en-GB" sz="2000" dirty="0">
                <a:latin typeface="Comic Sans MS" panose="030F0702030302020204" pitchFamily="66" charset="0"/>
              </a:rPr>
              <a:t>Sequencing sentences in order, sequencing events</a:t>
            </a:r>
            <a:endParaRPr lang="en-GB" dirty="0">
              <a:latin typeface="Comic Sans MS" panose="030F0702030302020204" pitchFamily="66" charset="0"/>
            </a:endParaRPr>
          </a:p>
        </p:txBody>
      </p:sp>
    </p:spTree>
    <p:extLst>
      <p:ext uri="{BB962C8B-B14F-4D97-AF65-F5344CB8AC3E}">
        <p14:creationId xmlns:p14="http://schemas.microsoft.com/office/powerpoint/2010/main" val="2180113760"/>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68205" y="363504"/>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3" name="Rectangle 2"/>
          <p:cNvSpPr/>
          <p:nvPr/>
        </p:nvSpPr>
        <p:spPr>
          <a:xfrm>
            <a:off x="827584" y="597668"/>
            <a:ext cx="2682145"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effectLst/>
                <a:latin typeface="Comic Sans MS" panose="030F0702030302020204" pitchFamily="66" charset="0"/>
              </a:rPr>
              <a:t>Writing</a:t>
            </a:r>
          </a:p>
        </p:txBody>
      </p:sp>
      <p:sp>
        <p:nvSpPr>
          <p:cNvPr id="6" name="TextBox 5"/>
          <p:cNvSpPr txBox="1"/>
          <p:nvPr/>
        </p:nvSpPr>
        <p:spPr>
          <a:xfrm>
            <a:off x="762881" y="1662404"/>
            <a:ext cx="1549791" cy="4832092"/>
          </a:xfrm>
          <a:prstGeom prst="rect">
            <a:avLst/>
          </a:prstGeom>
          <a:noFill/>
        </p:spPr>
        <p:txBody>
          <a:bodyPr wrap="square" rtlCol="0">
            <a:spAutoFit/>
          </a:bodyPr>
          <a:lstStyle/>
          <a:p>
            <a:pPr algn="ctr"/>
            <a:r>
              <a:rPr lang="en-GB" dirty="0">
                <a:latin typeface="Comic Sans MS" panose="030F0702030302020204" pitchFamily="66" charset="0"/>
              </a:rPr>
              <a:t>This is an example of a piece of independent writing, where we expect the majority of children to be at the end of Year Two.</a:t>
            </a:r>
          </a:p>
          <a:p>
            <a:pPr algn="ctr"/>
            <a:endParaRPr lang="en-GB" sz="1600" dirty="0">
              <a:latin typeface="Comic Sans MS" panose="030F0702030302020204" pitchFamily="66" charset="0"/>
            </a:endParaRPr>
          </a:p>
          <a:p>
            <a:pPr algn="ctr"/>
            <a:endParaRPr lang="en-GB" sz="2000" b="1" dirty="0">
              <a:solidFill>
                <a:srgbClr val="442B59"/>
              </a:solidFill>
              <a:latin typeface="Comic Sans MS" panose="030F0702030302020204" pitchFamily="66" charset="0"/>
            </a:endParaRPr>
          </a:p>
          <a:p>
            <a:pPr marL="342900" indent="-342900">
              <a:buFont typeface="Arial" pitchFamily="34" charset="0"/>
              <a:buChar char="•"/>
            </a:pPr>
            <a:endParaRPr lang="en-GB" sz="2000" b="1" dirty="0">
              <a:solidFill>
                <a:srgbClr val="442B59"/>
              </a:solidFill>
              <a:latin typeface="Comic Sans MS" panose="030F0702030302020204" pitchFamily="66" charset="0"/>
            </a:endParaRPr>
          </a:p>
          <a:p>
            <a:pPr marL="285750" indent="-285750" algn="ctr">
              <a:buFont typeface="Arial" pitchFamily="34" charset="0"/>
              <a:buChar char="•"/>
            </a:pPr>
            <a:endParaRPr lang="en-GB" b="1" dirty="0">
              <a:solidFill>
                <a:srgbClr val="442B59"/>
              </a:solidFill>
              <a:latin typeface="Comic Sans MS" panose="030F0702030302020204" pitchFamily="66" charset="0"/>
            </a:endParaRPr>
          </a:p>
          <a:p>
            <a:pPr algn="ctr"/>
            <a:endParaRPr lang="en-GB" b="1" dirty="0">
              <a:solidFill>
                <a:srgbClr val="442B59"/>
              </a:solidFill>
              <a:latin typeface="Comic Sans MS" panose="030F0702030302020204" pitchFamily="66" charset="0"/>
            </a:endParaRPr>
          </a:p>
        </p:txBody>
      </p:sp>
      <p:pic>
        <p:nvPicPr>
          <p:cNvPr id="7" name="Picture 6">
            <a:extLst>
              <a:ext uri="{FF2B5EF4-FFF2-40B4-BE49-F238E27FC236}">
                <a16:creationId xmlns:a16="http://schemas.microsoft.com/office/drawing/2014/main" id="{62101648-0F1C-4AC9-884D-0E41FD657A34}"/>
              </a:ext>
            </a:extLst>
          </p:cNvPr>
          <p:cNvPicPr>
            <a:picLocks noChangeAspect="1"/>
          </p:cNvPicPr>
          <p:nvPr/>
        </p:nvPicPr>
        <p:blipFill rotWithShape="1">
          <a:blip r:embed="rId3"/>
          <a:srcRect l="4613" t="3105" r="8802" b="-410"/>
          <a:stretch/>
        </p:blipFill>
        <p:spPr>
          <a:xfrm>
            <a:off x="3509729" y="753906"/>
            <a:ext cx="4833458" cy="5339875"/>
          </a:xfrm>
          <a:prstGeom prst="rect">
            <a:avLst/>
          </a:prstGeom>
        </p:spPr>
      </p:pic>
    </p:spTree>
    <p:extLst>
      <p:ext uri="{BB962C8B-B14F-4D97-AF65-F5344CB8AC3E}">
        <p14:creationId xmlns:p14="http://schemas.microsoft.com/office/powerpoint/2010/main" val="3464746966"/>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7049" y="368660"/>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3" name="Rectangle 2"/>
          <p:cNvSpPr/>
          <p:nvPr/>
        </p:nvSpPr>
        <p:spPr>
          <a:xfrm>
            <a:off x="3059832" y="260648"/>
            <a:ext cx="2682145"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effectLst/>
                <a:latin typeface="Comic Sans MS" panose="030F0702030302020204" pitchFamily="66" charset="0"/>
              </a:rPr>
              <a:t>Writing</a:t>
            </a:r>
          </a:p>
        </p:txBody>
      </p:sp>
      <p:sp>
        <p:nvSpPr>
          <p:cNvPr id="6" name="TextBox 5"/>
          <p:cNvSpPr txBox="1"/>
          <p:nvPr/>
        </p:nvSpPr>
        <p:spPr>
          <a:xfrm>
            <a:off x="762881" y="1662404"/>
            <a:ext cx="1549791" cy="1508105"/>
          </a:xfrm>
          <a:prstGeom prst="rect">
            <a:avLst/>
          </a:prstGeom>
          <a:noFill/>
        </p:spPr>
        <p:txBody>
          <a:bodyPr wrap="square" rtlCol="0">
            <a:spAutoFit/>
          </a:bodyPr>
          <a:lstStyle/>
          <a:p>
            <a:pPr algn="ctr"/>
            <a:endParaRPr lang="en-GB" sz="1600" dirty="0">
              <a:latin typeface="Comic Sans MS" panose="030F0702030302020204" pitchFamily="66" charset="0"/>
            </a:endParaRPr>
          </a:p>
          <a:p>
            <a:pPr algn="ctr"/>
            <a:endParaRPr lang="en-GB" sz="2000" b="1" dirty="0">
              <a:solidFill>
                <a:srgbClr val="442B59"/>
              </a:solidFill>
              <a:latin typeface="Comic Sans MS" panose="030F0702030302020204" pitchFamily="66" charset="0"/>
            </a:endParaRPr>
          </a:p>
          <a:p>
            <a:pPr marL="342900" indent="-342900">
              <a:buFont typeface="Arial" pitchFamily="34" charset="0"/>
              <a:buChar char="•"/>
            </a:pPr>
            <a:endParaRPr lang="en-GB" sz="2000" b="1" dirty="0">
              <a:solidFill>
                <a:srgbClr val="442B59"/>
              </a:solidFill>
              <a:latin typeface="Comic Sans MS" panose="030F0702030302020204" pitchFamily="66" charset="0"/>
            </a:endParaRPr>
          </a:p>
          <a:p>
            <a:pPr marL="285750" indent="-285750" algn="ctr">
              <a:buFont typeface="Arial" pitchFamily="34" charset="0"/>
              <a:buChar char="•"/>
            </a:pPr>
            <a:endParaRPr lang="en-GB" b="1" dirty="0">
              <a:solidFill>
                <a:srgbClr val="442B59"/>
              </a:solidFill>
              <a:latin typeface="Comic Sans MS" panose="030F0702030302020204" pitchFamily="66" charset="0"/>
            </a:endParaRPr>
          </a:p>
          <a:p>
            <a:pPr algn="ctr"/>
            <a:endParaRPr lang="en-GB" b="1" dirty="0">
              <a:solidFill>
                <a:srgbClr val="442B59"/>
              </a:solidFill>
              <a:latin typeface="Comic Sans MS" panose="030F0702030302020204" pitchFamily="66" charset="0"/>
            </a:endParaRPr>
          </a:p>
        </p:txBody>
      </p:sp>
      <p:graphicFrame>
        <p:nvGraphicFramePr>
          <p:cNvPr id="8" name="Table 7">
            <a:extLst>
              <a:ext uri="{FF2B5EF4-FFF2-40B4-BE49-F238E27FC236}">
                <a16:creationId xmlns:a16="http://schemas.microsoft.com/office/drawing/2014/main" id="{95D35AF4-CE9B-47F9-A83F-61F24396F9B3}"/>
              </a:ext>
            </a:extLst>
          </p:cNvPr>
          <p:cNvGraphicFramePr>
            <a:graphicFrameLocks noGrp="1"/>
          </p:cNvGraphicFramePr>
          <p:nvPr>
            <p:extLst>
              <p:ext uri="{D42A27DB-BD31-4B8C-83A1-F6EECF244321}">
                <p14:modId xmlns:p14="http://schemas.microsoft.com/office/powerpoint/2010/main" val="354918830"/>
              </p:ext>
            </p:extLst>
          </p:nvPr>
        </p:nvGraphicFramePr>
        <p:xfrm>
          <a:off x="762881" y="1461759"/>
          <a:ext cx="7835628" cy="4749800"/>
        </p:xfrm>
        <a:graphic>
          <a:graphicData uri="http://schemas.openxmlformats.org/drawingml/2006/table">
            <a:tbl>
              <a:tblPr firstRow="1" firstCol="1" bandRow="1"/>
              <a:tblGrid>
                <a:gridCol w="7835628">
                  <a:extLst>
                    <a:ext uri="{9D8B030D-6E8A-4147-A177-3AD203B41FA5}">
                      <a16:colId xmlns:a16="http://schemas.microsoft.com/office/drawing/2014/main" val="3096051510"/>
                    </a:ext>
                  </a:extLst>
                </a:gridCol>
              </a:tblGrid>
              <a:tr h="0">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Write simple, coherent narratives about personal experiences and those of others (real or fictional)</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3352904227"/>
                  </a:ext>
                </a:extLst>
              </a:tr>
              <a:tr h="0">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Write about real events, recording these simply and clearly</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2614083723"/>
                  </a:ext>
                </a:extLst>
              </a:tr>
              <a:tr h="0">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Use capital letters and full stops, and use question marks mostly correctly</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1268104168"/>
                  </a:ext>
                </a:extLst>
              </a:tr>
              <a:tr h="0">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Use present and past tense mostly correctly and consistently</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3225068261"/>
                  </a:ext>
                </a:extLst>
              </a:tr>
              <a:tr h="0">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Use co-ordination (e.g. or / and / but) and some subordination (e.g. when / if / that / because) to join clauses</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488181740"/>
                  </a:ext>
                </a:extLst>
              </a:tr>
              <a:tr h="80961">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Spell many common words correctly and make phonically-plausible attempts at others</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4104952973"/>
                  </a:ext>
                </a:extLst>
              </a:tr>
              <a:tr h="0">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Form capital letters and digits of the correct size, orientation and relationship to one another and to lower-case letters</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52088344"/>
                  </a:ext>
                </a:extLst>
              </a:tr>
              <a:tr h="0">
                <a:tc>
                  <a:txBody>
                    <a:bodyPr/>
                    <a:lstStyle/>
                    <a:p>
                      <a:pPr marL="342900" lvl="0" indent="-342900" algn="l">
                        <a:lnSpc>
                          <a:spcPct val="107000"/>
                        </a:lnSpc>
                        <a:spcAft>
                          <a:spcPts val="0"/>
                        </a:spcAft>
                        <a:buFont typeface="Symbol" panose="05050102010706020507" pitchFamily="18" charset="2"/>
                        <a:buChar char=""/>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Use spacing between words that reflects the size of the letters</a:t>
                      </a:r>
                    </a:p>
                  </a:txBody>
                  <a:tcPr marL="56037" marR="56037" marT="0" marB="0">
                    <a:lnL w="19050" cap="flat" cmpd="sng" algn="ctr">
                      <a:solidFill>
                        <a:srgbClr val="000000"/>
                      </a:solidFill>
                      <a:prstDash val="solid"/>
                      <a:round/>
                      <a:headEnd type="none" w="med" len="med"/>
                      <a:tailEnd type="none" w="med" len="med"/>
                    </a:lnL>
                    <a:lnR w="12700" cap="flat" cmpd="sng" algn="ctr">
                      <a:solidFill>
                        <a:srgbClr val="2C2A28"/>
                      </a:solidFill>
                      <a:prstDash val="solid"/>
                      <a:round/>
                      <a:headEnd type="none" w="med" len="med"/>
                      <a:tailEnd type="none" w="med" len="med"/>
                    </a:lnR>
                    <a:lnT w="12700" cap="flat" cmpd="sng" algn="ctr">
                      <a:solidFill>
                        <a:srgbClr val="2C2A28"/>
                      </a:solidFill>
                      <a:prstDash val="solid"/>
                      <a:round/>
                      <a:headEnd type="none" w="med" len="med"/>
                      <a:tailEnd type="none" w="med" len="med"/>
                    </a:lnT>
                    <a:lnB w="12700" cap="flat" cmpd="sng" algn="ctr">
                      <a:solidFill>
                        <a:srgbClr val="2C2A28"/>
                      </a:solidFill>
                      <a:prstDash val="solid"/>
                      <a:round/>
                      <a:headEnd type="none" w="med" len="med"/>
                      <a:tailEnd type="none" w="med" len="med"/>
                    </a:lnB>
                  </a:tcPr>
                </a:tc>
                <a:extLst>
                  <a:ext uri="{0D108BD9-81ED-4DB2-BD59-A6C34878D82A}">
                    <a16:rowId xmlns:a16="http://schemas.microsoft.com/office/drawing/2014/main" val="2399151828"/>
                  </a:ext>
                </a:extLst>
              </a:tr>
            </a:tbl>
          </a:graphicData>
        </a:graphic>
      </p:graphicFrame>
    </p:spTree>
    <p:extLst>
      <p:ext uri="{BB962C8B-B14F-4D97-AF65-F5344CB8AC3E}">
        <p14:creationId xmlns:p14="http://schemas.microsoft.com/office/powerpoint/2010/main" val="2175513207"/>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1453" y="404664"/>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3" name="Rectangle 2"/>
          <p:cNvSpPr/>
          <p:nvPr/>
        </p:nvSpPr>
        <p:spPr>
          <a:xfrm>
            <a:off x="2518285" y="484718"/>
            <a:ext cx="4123245"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latin typeface="Comic Sans MS" panose="030F0702030302020204" pitchFamily="66" charset="0"/>
              </a:rPr>
              <a:t>Handw</a:t>
            </a:r>
            <a:r>
              <a:rPr lang="en-US" sz="5400" b="1" cap="none" spc="0" dirty="0">
                <a:ln w="10541" cmpd="sng">
                  <a:solidFill>
                    <a:schemeClr val="accent1">
                      <a:shade val="88000"/>
                      <a:satMod val="110000"/>
                    </a:schemeClr>
                  </a:solidFill>
                  <a:prstDash val="solid"/>
                </a:ln>
                <a:effectLst/>
                <a:latin typeface="Comic Sans MS" panose="030F0702030302020204" pitchFamily="66" charset="0"/>
              </a:rPr>
              <a:t>riting</a:t>
            </a:r>
          </a:p>
        </p:txBody>
      </p:sp>
      <p:sp>
        <p:nvSpPr>
          <p:cNvPr id="6" name="TextBox 5"/>
          <p:cNvSpPr txBox="1"/>
          <p:nvPr/>
        </p:nvSpPr>
        <p:spPr>
          <a:xfrm>
            <a:off x="717952" y="1154361"/>
            <a:ext cx="3349991" cy="1261884"/>
          </a:xfrm>
          <a:prstGeom prst="rect">
            <a:avLst/>
          </a:prstGeom>
          <a:noFill/>
        </p:spPr>
        <p:txBody>
          <a:bodyPr wrap="square" rtlCol="0">
            <a:spAutoFit/>
          </a:bodyPr>
          <a:lstStyle/>
          <a:p>
            <a:pPr algn="ctr"/>
            <a:endParaRPr lang="en-GB" sz="2000" b="1" dirty="0">
              <a:solidFill>
                <a:srgbClr val="442B59"/>
              </a:solidFill>
              <a:latin typeface="Comic Sans MS" panose="030F0702030302020204" pitchFamily="66" charset="0"/>
            </a:endParaRPr>
          </a:p>
          <a:p>
            <a:pPr marL="342900" indent="-342900">
              <a:buFont typeface="Arial" pitchFamily="34" charset="0"/>
              <a:buChar char="•"/>
            </a:pPr>
            <a:endParaRPr lang="en-GB" sz="2000" b="1" dirty="0">
              <a:solidFill>
                <a:srgbClr val="442B59"/>
              </a:solidFill>
              <a:latin typeface="Comic Sans MS" panose="030F0702030302020204" pitchFamily="66" charset="0"/>
            </a:endParaRPr>
          </a:p>
          <a:p>
            <a:pPr marL="285750" indent="-285750" algn="ctr">
              <a:buFont typeface="Arial" pitchFamily="34" charset="0"/>
              <a:buChar char="•"/>
            </a:pPr>
            <a:endParaRPr lang="en-GB" b="1" dirty="0">
              <a:solidFill>
                <a:srgbClr val="442B59"/>
              </a:solidFill>
              <a:latin typeface="Comic Sans MS" panose="030F0702030302020204" pitchFamily="66" charset="0"/>
            </a:endParaRPr>
          </a:p>
          <a:p>
            <a:pPr algn="ctr"/>
            <a:endParaRPr lang="en-GB" b="1" dirty="0">
              <a:solidFill>
                <a:srgbClr val="442B59"/>
              </a:solidFill>
              <a:latin typeface="Comic Sans MS" panose="030F0702030302020204" pitchFamily="66" charset="0"/>
            </a:endParaRPr>
          </a:p>
        </p:txBody>
      </p:sp>
      <p:pic>
        <p:nvPicPr>
          <p:cNvPr id="4" name="Picture 3">
            <a:extLst>
              <a:ext uri="{FF2B5EF4-FFF2-40B4-BE49-F238E27FC236}">
                <a16:creationId xmlns:a16="http://schemas.microsoft.com/office/drawing/2014/main" id="{46D71A1C-58C6-4C49-959F-41E1FAC97CF4}"/>
              </a:ext>
            </a:extLst>
          </p:cNvPr>
          <p:cNvPicPr>
            <a:picLocks noChangeAspect="1"/>
          </p:cNvPicPr>
          <p:nvPr/>
        </p:nvPicPr>
        <p:blipFill>
          <a:blip r:embed="rId3"/>
          <a:stretch>
            <a:fillRect/>
          </a:stretch>
        </p:blipFill>
        <p:spPr>
          <a:xfrm>
            <a:off x="915890" y="1414676"/>
            <a:ext cx="7328027" cy="4444369"/>
          </a:xfrm>
          <a:prstGeom prst="rect">
            <a:avLst/>
          </a:prstGeom>
        </p:spPr>
      </p:pic>
    </p:spTree>
    <p:extLst>
      <p:ext uri="{BB962C8B-B14F-4D97-AF65-F5344CB8AC3E}">
        <p14:creationId xmlns:p14="http://schemas.microsoft.com/office/powerpoint/2010/main" val="349567512"/>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28" y="708015"/>
            <a:ext cx="8640960"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GB" sz="1600" dirty="0">
                <a:solidFill>
                  <a:schemeClr val="tx2">
                    <a:lumMod val="50000"/>
                  </a:schemeClr>
                </a:solidFill>
                <a:latin typeface="Comic Sans MS" panose="030F0702030302020204" pitchFamily="66" charset="0"/>
              </a:rPr>
              <a:t>Children should know letters primarily by their sound.  In Year 2 we revise and focus on a range of alternative pronunciations, spelling patterns, tricky words and adding suffixes. </a:t>
            </a:r>
          </a:p>
          <a:p>
            <a:pPr marL="285750" indent="-285750" algn="ctr">
              <a:buFont typeface="Arial" panose="020B0604020202020204" pitchFamily="34" charset="0"/>
              <a:buChar char="•"/>
            </a:pPr>
            <a:r>
              <a:rPr lang="en-GB" sz="1600" dirty="0">
                <a:solidFill>
                  <a:schemeClr val="tx2">
                    <a:lumMod val="50000"/>
                  </a:schemeClr>
                </a:solidFill>
                <a:latin typeface="Comic Sans MS" panose="030F0702030302020204" pitchFamily="66" charset="0"/>
              </a:rPr>
              <a:t>(e.g.  -</a:t>
            </a:r>
            <a:r>
              <a:rPr lang="en-GB" sz="1600" dirty="0" err="1">
                <a:solidFill>
                  <a:schemeClr val="tx2">
                    <a:lumMod val="50000"/>
                  </a:schemeClr>
                </a:solidFill>
                <a:latin typeface="Comic Sans MS" panose="030F0702030302020204" pitchFamily="66" charset="0"/>
              </a:rPr>
              <a:t>ing</a:t>
            </a:r>
            <a:r>
              <a:rPr lang="en-GB" sz="1600" dirty="0">
                <a:solidFill>
                  <a:schemeClr val="tx2">
                    <a:lumMod val="50000"/>
                  </a:schemeClr>
                </a:solidFill>
                <a:latin typeface="Comic Sans MS" panose="030F0702030302020204" pitchFamily="66" charset="0"/>
              </a:rPr>
              <a:t>,  -ness, -ed,  -</a:t>
            </a:r>
            <a:r>
              <a:rPr lang="en-GB" sz="1600" dirty="0" err="1">
                <a:solidFill>
                  <a:schemeClr val="tx2">
                    <a:lumMod val="50000"/>
                  </a:schemeClr>
                </a:solidFill>
                <a:latin typeface="Comic Sans MS" panose="030F0702030302020204" pitchFamily="66" charset="0"/>
              </a:rPr>
              <a:t>ful</a:t>
            </a:r>
            <a:r>
              <a:rPr lang="en-GB" sz="1600" dirty="0">
                <a:solidFill>
                  <a:schemeClr val="tx2">
                    <a:lumMod val="50000"/>
                  </a:schemeClr>
                </a:solidFill>
                <a:latin typeface="Comic Sans MS" panose="030F0702030302020204" pitchFamily="66" charset="0"/>
              </a:rPr>
              <a:t>)</a:t>
            </a:r>
          </a:p>
          <a:p>
            <a:pPr marL="285750" indent="-285750" algn="ctr">
              <a:buFont typeface="Arial" panose="020B0604020202020204" pitchFamily="34" charset="0"/>
              <a:buChar char="•"/>
            </a:pPr>
            <a:endParaRPr lang="en-GB" sz="1600" dirty="0">
              <a:solidFill>
                <a:schemeClr val="tx2">
                  <a:lumMod val="50000"/>
                </a:schemeClr>
              </a:solidFill>
              <a:latin typeface="Comic Sans MS" panose="030F0702030302020204" pitchFamily="66" charset="0"/>
            </a:endParaRPr>
          </a:p>
          <a:p>
            <a:pPr marL="285750" indent="-285750" algn="just">
              <a:buFont typeface="Arial" panose="020B0604020202020204" pitchFamily="34" charset="0"/>
              <a:buChar char="•"/>
            </a:pPr>
            <a:r>
              <a:rPr lang="en-GB" sz="1600" dirty="0">
                <a:solidFill>
                  <a:schemeClr val="tx2">
                    <a:lumMod val="50000"/>
                  </a:schemeClr>
                </a:solidFill>
                <a:latin typeface="Comic Sans MS" panose="030F0702030302020204" pitchFamily="66" charset="0"/>
              </a:rPr>
              <a:t>Some of these spelling patterns will form part of the children’s weekly spelling practice. You will receive a spelling list each Friday for your child to practise.</a:t>
            </a:r>
          </a:p>
          <a:p>
            <a:pPr marL="285750" indent="-285750" algn="ctr">
              <a:buFont typeface="Arial" panose="020B0604020202020204" pitchFamily="34" charset="0"/>
              <a:buChar char="•"/>
            </a:pPr>
            <a:endParaRPr lang="en-GB" sz="1600" dirty="0">
              <a:solidFill>
                <a:schemeClr val="tx2">
                  <a:lumMod val="50000"/>
                </a:schemeClr>
              </a:solidFill>
              <a:latin typeface="Comic Sans MS" panose="030F0702030302020204" pitchFamily="66" charset="0"/>
            </a:endParaRPr>
          </a:p>
          <a:p>
            <a:pPr marL="285750" indent="-285750" algn="just">
              <a:buFont typeface="Arial" panose="020B0604020202020204" pitchFamily="34" charset="0"/>
              <a:buChar char="•"/>
            </a:pPr>
            <a:r>
              <a:rPr lang="en-GB" sz="1600" dirty="0">
                <a:solidFill>
                  <a:schemeClr val="tx2">
                    <a:lumMod val="50000"/>
                  </a:schemeClr>
                </a:solidFill>
                <a:latin typeface="Comic Sans MS" panose="030F0702030302020204" pitchFamily="66" charset="0"/>
              </a:rPr>
              <a:t>We expect </a:t>
            </a:r>
            <a:r>
              <a:rPr lang="en-GB" sz="1600" u="sng" dirty="0">
                <a:solidFill>
                  <a:schemeClr val="tx2">
                    <a:lumMod val="50000"/>
                  </a:schemeClr>
                </a:solidFill>
                <a:latin typeface="Comic Sans MS" panose="030F0702030302020204" pitchFamily="66" charset="0"/>
              </a:rPr>
              <a:t>all</a:t>
            </a:r>
            <a:r>
              <a:rPr lang="en-GB" sz="1600" dirty="0">
                <a:solidFill>
                  <a:schemeClr val="tx2">
                    <a:lumMod val="50000"/>
                  </a:schemeClr>
                </a:solidFill>
                <a:latin typeface="Comic Sans MS" panose="030F0702030302020204" pitchFamily="66" charset="0"/>
              </a:rPr>
              <a:t> children to practise the differentiated spellings, completing each section carefully. They should be handed in every Thursday and they will have a weekly ‘Spell Check’ on Thursdays to see if they have retained these words.</a:t>
            </a:r>
          </a:p>
          <a:p>
            <a:pPr marL="285750" indent="-285750" algn="ctr">
              <a:buFont typeface="Arial" panose="020B0604020202020204" pitchFamily="34" charset="0"/>
              <a:buChar char="•"/>
            </a:pPr>
            <a:endParaRPr lang="en-GB" sz="1600" dirty="0">
              <a:solidFill>
                <a:schemeClr val="tx2">
                  <a:lumMod val="50000"/>
                </a:schemeClr>
              </a:solidFill>
              <a:latin typeface="Comic Sans MS" panose="030F0702030302020204" pitchFamily="66" charset="0"/>
            </a:endParaRPr>
          </a:p>
          <a:p>
            <a:pPr marL="285750" indent="-285750" algn="just">
              <a:buFont typeface="Arial" panose="020B0604020202020204" pitchFamily="34" charset="0"/>
              <a:buChar char="•"/>
            </a:pPr>
            <a:r>
              <a:rPr lang="en-GB" sz="1600" dirty="0">
                <a:solidFill>
                  <a:schemeClr val="tx2">
                    <a:lumMod val="50000"/>
                  </a:schemeClr>
                </a:solidFill>
                <a:latin typeface="Comic Sans MS" panose="030F0702030302020204" pitchFamily="66" charset="0"/>
              </a:rPr>
              <a:t>Children are then given the opportunity to put these spellings into their writing. There is a topic based writing challenge at the end of their weekly home learning, to write about a particular theme or genre using the words and skills which they have learnt that week.</a:t>
            </a:r>
          </a:p>
          <a:p>
            <a:pPr marL="285750" indent="-285750" algn="just">
              <a:buFont typeface="Arial" panose="020B0604020202020204" pitchFamily="34" charset="0"/>
              <a:buChar char="•"/>
            </a:pPr>
            <a:endParaRPr lang="en-GB" sz="1600" dirty="0">
              <a:solidFill>
                <a:schemeClr val="tx2">
                  <a:lumMod val="50000"/>
                </a:schemeClr>
              </a:solidFill>
              <a:latin typeface="Comic Sans MS" panose="030F0702030302020204" pitchFamily="66" charset="0"/>
            </a:endParaRPr>
          </a:p>
          <a:p>
            <a:pPr marL="285750" indent="-285750" algn="just">
              <a:buFont typeface="Arial" panose="020B0604020202020204" pitchFamily="34" charset="0"/>
              <a:buChar char="•"/>
            </a:pPr>
            <a:r>
              <a:rPr lang="en-GB" sz="1600" dirty="0">
                <a:solidFill>
                  <a:schemeClr val="tx2">
                    <a:lumMod val="50000"/>
                  </a:schemeClr>
                </a:solidFill>
                <a:latin typeface="Comic Sans MS" panose="030F0702030302020204" pitchFamily="66" charset="0"/>
              </a:rPr>
              <a:t>Accurate spelling is practised so that the </a:t>
            </a:r>
            <a:r>
              <a:rPr lang="en-GB" sz="1600" b="1" dirty="0">
                <a:solidFill>
                  <a:schemeClr val="tx2">
                    <a:lumMod val="50000"/>
                  </a:schemeClr>
                </a:solidFill>
                <a:latin typeface="Comic Sans MS" panose="030F0702030302020204" pitchFamily="66" charset="0"/>
              </a:rPr>
              <a:t>children can apply it in their independent writing</a:t>
            </a:r>
            <a:r>
              <a:rPr lang="en-GB" sz="1600" dirty="0">
                <a:solidFill>
                  <a:schemeClr val="tx2">
                    <a:lumMod val="50000"/>
                  </a:schemeClr>
                </a:solidFill>
                <a:latin typeface="Comic Sans MS" panose="030F0702030302020204" pitchFamily="66" charset="0"/>
              </a:rPr>
              <a:t>…. Please </a:t>
            </a:r>
            <a:r>
              <a:rPr lang="en-GB" sz="1600" b="1" i="1" dirty="0">
                <a:solidFill>
                  <a:schemeClr val="tx2">
                    <a:lumMod val="50000"/>
                  </a:schemeClr>
                </a:solidFill>
                <a:latin typeface="Comic Sans MS" panose="030F0702030302020204" pitchFamily="66" charset="0"/>
              </a:rPr>
              <a:t>do not </a:t>
            </a:r>
            <a:r>
              <a:rPr lang="en-GB" sz="1600" dirty="0">
                <a:solidFill>
                  <a:schemeClr val="tx2">
                    <a:lumMod val="50000"/>
                  </a:schemeClr>
                </a:solidFill>
                <a:latin typeface="Comic Sans MS" panose="030F0702030302020204" pitchFamily="66" charset="0"/>
              </a:rPr>
              <a:t>become too obsessed with their weekly spelling score!!!! However, we will highlight the words your child was unable to spell so that you can revise them at home. If your child finds spelling practice particularly difficult at home, please speak to your child’s class teacher for support. We do not want them to become anxious or worried about the weekly ‘test’.</a:t>
            </a:r>
          </a:p>
        </p:txBody>
      </p:sp>
      <p:sp>
        <p:nvSpPr>
          <p:cNvPr id="3" name="Rectangle 2"/>
          <p:cNvSpPr/>
          <p:nvPr/>
        </p:nvSpPr>
        <p:spPr>
          <a:xfrm>
            <a:off x="3209287" y="-171400"/>
            <a:ext cx="2725426"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latin typeface="Comic Sans MS" panose="030F0702030302020204" pitchFamily="66" charset="0"/>
              </a:rPr>
              <a:t>Spelling</a:t>
            </a:r>
            <a:endParaRPr lang="en-US" sz="54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6" name="TextBox 5"/>
          <p:cNvSpPr txBox="1"/>
          <p:nvPr/>
        </p:nvSpPr>
        <p:spPr>
          <a:xfrm>
            <a:off x="717952" y="1154361"/>
            <a:ext cx="3349991" cy="1261884"/>
          </a:xfrm>
          <a:prstGeom prst="rect">
            <a:avLst/>
          </a:prstGeom>
          <a:noFill/>
        </p:spPr>
        <p:txBody>
          <a:bodyPr wrap="square" rtlCol="0">
            <a:spAutoFit/>
          </a:bodyPr>
          <a:lstStyle/>
          <a:p>
            <a:pPr algn="ctr"/>
            <a:endParaRPr lang="en-GB" sz="2000" b="1" dirty="0">
              <a:solidFill>
                <a:srgbClr val="442B59"/>
              </a:solidFill>
              <a:latin typeface="Comic Sans MS" panose="030F0702030302020204" pitchFamily="66" charset="0"/>
            </a:endParaRPr>
          </a:p>
          <a:p>
            <a:pPr marL="342900" indent="-342900">
              <a:buFont typeface="Arial" pitchFamily="34" charset="0"/>
              <a:buChar char="•"/>
            </a:pPr>
            <a:endParaRPr lang="en-GB" sz="2000" b="1" dirty="0">
              <a:solidFill>
                <a:srgbClr val="442B59"/>
              </a:solidFill>
              <a:latin typeface="Comic Sans MS" panose="030F0702030302020204" pitchFamily="66" charset="0"/>
            </a:endParaRPr>
          </a:p>
          <a:p>
            <a:pPr marL="285750" indent="-285750" algn="ctr">
              <a:buFont typeface="Arial" pitchFamily="34" charset="0"/>
              <a:buChar char="•"/>
            </a:pPr>
            <a:endParaRPr lang="en-GB" b="1" dirty="0">
              <a:solidFill>
                <a:srgbClr val="442B59"/>
              </a:solidFill>
              <a:latin typeface="Comic Sans MS" panose="030F0702030302020204" pitchFamily="66" charset="0"/>
            </a:endParaRPr>
          </a:p>
          <a:p>
            <a:pPr algn="ctr"/>
            <a:endParaRPr lang="en-GB" b="1" dirty="0">
              <a:solidFill>
                <a:srgbClr val="442B59"/>
              </a:solidFill>
              <a:latin typeface="Comic Sans MS" panose="030F0702030302020204" pitchFamily="66" charset="0"/>
            </a:endParaRPr>
          </a:p>
        </p:txBody>
      </p:sp>
    </p:spTree>
    <p:extLst>
      <p:ext uri="{BB962C8B-B14F-4D97-AF65-F5344CB8AC3E}">
        <p14:creationId xmlns:p14="http://schemas.microsoft.com/office/powerpoint/2010/main" val="1971254231"/>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3548" y="476672"/>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3" name="Rectangle 2"/>
          <p:cNvSpPr/>
          <p:nvPr/>
        </p:nvSpPr>
        <p:spPr>
          <a:xfrm>
            <a:off x="3389688" y="332656"/>
            <a:ext cx="2292615"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effectLst/>
                <a:latin typeface="Comic Sans MS" panose="030F0702030302020204" pitchFamily="66" charset="0"/>
              </a:rPr>
              <a:t>Maths</a:t>
            </a:r>
            <a:endParaRPr lang="en-US" sz="54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5" name="TextBox 4"/>
          <p:cNvSpPr txBox="1"/>
          <p:nvPr/>
        </p:nvSpPr>
        <p:spPr>
          <a:xfrm>
            <a:off x="647564" y="1016144"/>
            <a:ext cx="7776864" cy="1200329"/>
          </a:xfrm>
          <a:prstGeom prst="rect">
            <a:avLst/>
          </a:prstGeom>
          <a:noFill/>
        </p:spPr>
        <p:txBody>
          <a:bodyPr wrap="square" rtlCol="0">
            <a:spAutoFit/>
          </a:bodyPr>
          <a:lstStyle/>
          <a:p>
            <a:pPr marL="285750" indent="-285750">
              <a:buFont typeface="Arial" pitchFamily="34" charset="0"/>
              <a:buChar char="•"/>
            </a:pPr>
            <a:r>
              <a:rPr lang="en-GB" b="1" dirty="0">
                <a:solidFill>
                  <a:srgbClr val="442B59"/>
                </a:solidFill>
                <a:latin typeface="Comic Sans MS" panose="030F0702030302020204" pitchFamily="66" charset="0"/>
              </a:rPr>
              <a:t>ADDITION</a:t>
            </a: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p:txBody>
      </p:sp>
      <p:pic>
        <p:nvPicPr>
          <p:cNvPr id="4" name="Picture 3">
            <a:extLst>
              <a:ext uri="{FF2B5EF4-FFF2-40B4-BE49-F238E27FC236}">
                <a16:creationId xmlns:a16="http://schemas.microsoft.com/office/drawing/2014/main" id="{6FF7D6D2-D582-49CA-AA79-F10A54DB542A}"/>
              </a:ext>
            </a:extLst>
          </p:cNvPr>
          <p:cNvPicPr>
            <a:picLocks noChangeAspect="1"/>
          </p:cNvPicPr>
          <p:nvPr/>
        </p:nvPicPr>
        <p:blipFill>
          <a:blip r:embed="rId3"/>
          <a:stretch>
            <a:fillRect/>
          </a:stretch>
        </p:blipFill>
        <p:spPr>
          <a:xfrm>
            <a:off x="933875" y="2394356"/>
            <a:ext cx="3172274" cy="2448272"/>
          </a:xfrm>
          <a:prstGeom prst="rect">
            <a:avLst/>
          </a:prstGeom>
        </p:spPr>
      </p:pic>
      <p:pic>
        <p:nvPicPr>
          <p:cNvPr id="6" name="Picture 5">
            <a:extLst>
              <a:ext uri="{FF2B5EF4-FFF2-40B4-BE49-F238E27FC236}">
                <a16:creationId xmlns:a16="http://schemas.microsoft.com/office/drawing/2014/main" id="{3129EA59-B7E1-4072-BC3D-8E404EBC07D0}"/>
              </a:ext>
            </a:extLst>
          </p:cNvPr>
          <p:cNvPicPr>
            <a:picLocks noChangeAspect="1"/>
          </p:cNvPicPr>
          <p:nvPr/>
        </p:nvPicPr>
        <p:blipFill>
          <a:blip r:embed="rId4"/>
          <a:stretch>
            <a:fillRect/>
          </a:stretch>
        </p:blipFill>
        <p:spPr>
          <a:xfrm>
            <a:off x="4572000" y="3618492"/>
            <a:ext cx="3754311" cy="2409483"/>
          </a:xfrm>
          <a:prstGeom prst="rect">
            <a:avLst/>
          </a:prstGeom>
        </p:spPr>
      </p:pic>
      <p:pic>
        <p:nvPicPr>
          <p:cNvPr id="7" name="Picture 6">
            <a:extLst>
              <a:ext uri="{FF2B5EF4-FFF2-40B4-BE49-F238E27FC236}">
                <a16:creationId xmlns:a16="http://schemas.microsoft.com/office/drawing/2014/main" id="{3213BBB4-FF75-415C-8B24-F955E2413DE0}"/>
              </a:ext>
            </a:extLst>
          </p:cNvPr>
          <p:cNvPicPr>
            <a:picLocks noChangeAspect="1"/>
          </p:cNvPicPr>
          <p:nvPr/>
        </p:nvPicPr>
        <p:blipFill>
          <a:blip r:embed="rId5"/>
          <a:stretch>
            <a:fillRect/>
          </a:stretch>
        </p:blipFill>
        <p:spPr>
          <a:xfrm>
            <a:off x="5466928" y="1616308"/>
            <a:ext cx="2292615" cy="1473824"/>
          </a:xfrm>
          <a:prstGeom prst="rect">
            <a:avLst/>
          </a:prstGeom>
        </p:spPr>
      </p:pic>
    </p:spTree>
    <p:extLst>
      <p:ext uri="{BB962C8B-B14F-4D97-AF65-F5344CB8AC3E}">
        <p14:creationId xmlns:p14="http://schemas.microsoft.com/office/powerpoint/2010/main" val="2722980273"/>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4586" y="476672"/>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637459" y="673719"/>
            <a:ext cx="7956024" cy="707886"/>
          </a:xfrm>
          <a:prstGeom prst="rect">
            <a:avLst/>
          </a:prstGeom>
          <a:noFill/>
        </p:spPr>
        <p:txBody>
          <a:bodyPr wrap="none" lIns="91440" tIns="45720" rIns="91440" bIns="45720">
            <a:spAutoFit/>
          </a:bodyPr>
          <a:lstStyle/>
          <a:p>
            <a:pPr algn="ctr"/>
            <a:r>
              <a:rPr lang="en-US" sz="3600" b="1" dirty="0">
                <a:ln w="10541" cmpd="sng">
                  <a:solidFill>
                    <a:schemeClr val="accent1">
                      <a:shade val="88000"/>
                      <a:satMod val="110000"/>
                    </a:schemeClr>
                  </a:solidFill>
                  <a:prstDash val="solid"/>
                </a:ln>
                <a:latin typeface="Comic Sans MS" panose="030F0702030302020204" pitchFamily="66" charset="0"/>
              </a:rPr>
              <a:t>Transition to Year Two this year</a:t>
            </a:r>
            <a:r>
              <a:rPr lang="en-US" sz="4000" b="1" dirty="0">
                <a:ln w="10541" cmpd="sng">
                  <a:solidFill>
                    <a:schemeClr val="accent1">
                      <a:shade val="88000"/>
                      <a:satMod val="110000"/>
                    </a:schemeClr>
                  </a:solidFill>
                  <a:prstDash val="solid"/>
                </a:ln>
                <a:latin typeface="Comic Sans MS" panose="030F0702030302020204" pitchFamily="66" charset="0"/>
              </a:rPr>
              <a:t>…</a:t>
            </a:r>
            <a:endParaRPr lang="en-US" sz="40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6" name="TextBox 5"/>
          <p:cNvSpPr txBox="1"/>
          <p:nvPr/>
        </p:nvSpPr>
        <p:spPr>
          <a:xfrm>
            <a:off x="464586" y="1241142"/>
            <a:ext cx="8067854" cy="4985980"/>
          </a:xfrm>
          <a:prstGeom prst="rect">
            <a:avLst/>
          </a:prstGeom>
          <a:noFill/>
        </p:spPr>
        <p:txBody>
          <a:bodyPr wrap="square" rtlCol="0">
            <a:spAutoFit/>
          </a:bodyPr>
          <a:lstStyle/>
          <a:p>
            <a:pPr marL="285750" indent="-285750">
              <a:spcAft>
                <a:spcPts val="1200"/>
              </a:spcAft>
              <a:buFont typeface="Arial" pitchFamily="34" charset="0"/>
              <a:buChar char="•"/>
            </a:pPr>
            <a:r>
              <a:rPr lang="en-GB" sz="2400" dirty="0">
                <a:latin typeface="Comic Sans MS" panose="030F0702030302020204" pitchFamily="66" charset="0"/>
              </a:rPr>
              <a:t>This half term we will help the children to feel settled and practise their new daily routines. </a:t>
            </a:r>
          </a:p>
          <a:p>
            <a:pPr marL="285750" indent="-285750">
              <a:spcAft>
                <a:spcPts val="1200"/>
              </a:spcAft>
              <a:buFont typeface="Arial" pitchFamily="34" charset="0"/>
              <a:buChar char="•"/>
            </a:pPr>
            <a:r>
              <a:rPr lang="en-GB" sz="2400" dirty="0">
                <a:latin typeface="Comic Sans MS" panose="030F0702030302020204" pitchFamily="66" charset="0"/>
              </a:rPr>
              <a:t>Our main focus will be for all children to feel happy and safe to be back at school</a:t>
            </a:r>
          </a:p>
          <a:p>
            <a:pPr marL="285750" indent="-285750">
              <a:spcAft>
                <a:spcPts val="1200"/>
              </a:spcAft>
              <a:buFont typeface="Arial" pitchFamily="34" charset="0"/>
              <a:buChar char="•"/>
            </a:pPr>
            <a:r>
              <a:rPr lang="en-GB" sz="2400" dirty="0">
                <a:latin typeface="Comic Sans MS" panose="030F0702030302020204" pitchFamily="66" charset="0"/>
              </a:rPr>
              <a:t>We will continue to teach them some simple, age appropriate strategies to support their mental health and well-being and this will be called ‘</a:t>
            </a:r>
            <a:r>
              <a:rPr lang="en-GB" sz="2400" i="1" dirty="0">
                <a:latin typeface="Comic Sans MS" panose="030F0702030302020204" pitchFamily="66" charset="0"/>
              </a:rPr>
              <a:t>Our Daily Pause’. </a:t>
            </a:r>
            <a:r>
              <a:rPr lang="en-GB" sz="2400" dirty="0">
                <a:latin typeface="Comic Sans MS" panose="030F0702030302020204" pitchFamily="66" charset="0"/>
              </a:rPr>
              <a:t>This will include taking part in Circle Time and various breathing exercises.  </a:t>
            </a:r>
          </a:p>
          <a:p>
            <a:pPr marL="285750" indent="-285750">
              <a:spcAft>
                <a:spcPts val="1200"/>
              </a:spcAft>
              <a:buFont typeface="Arial" pitchFamily="34" charset="0"/>
              <a:buChar char="•"/>
            </a:pPr>
            <a:r>
              <a:rPr lang="en-GB" sz="2400" dirty="0">
                <a:latin typeface="Comic Sans MS" panose="030F0702030302020204" pitchFamily="66" charset="0"/>
              </a:rPr>
              <a:t>The children will continue to use a ‘</a:t>
            </a:r>
            <a:r>
              <a:rPr lang="en-GB" sz="2400" i="1" dirty="0">
                <a:latin typeface="Comic Sans MS" panose="030F0702030302020204" pitchFamily="66" charset="0"/>
              </a:rPr>
              <a:t>Feelings Journey</a:t>
            </a:r>
            <a:r>
              <a:rPr lang="en-GB" sz="2400" dirty="0">
                <a:latin typeface="Comic Sans MS" panose="030F0702030302020204" pitchFamily="66" charset="0"/>
              </a:rPr>
              <a:t>’ book where they can express their thoughts and feelings.</a:t>
            </a:r>
          </a:p>
        </p:txBody>
      </p:sp>
      <p:pic>
        <p:nvPicPr>
          <p:cNvPr id="4" name="Picture 3"/>
          <p:cNvPicPr>
            <a:picLocks noChangeAspect="1"/>
          </p:cNvPicPr>
          <p:nvPr/>
        </p:nvPicPr>
        <p:blipFill>
          <a:blip r:embed="rId3"/>
          <a:stretch>
            <a:fillRect/>
          </a:stretch>
        </p:blipFill>
        <p:spPr>
          <a:xfrm>
            <a:off x="7740352" y="2782200"/>
            <a:ext cx="1195998" cy="1293600"/>
          </a:xfrm>
          <a:prstGeom prst="rect">
            <a:avLst/>
          </a:prstGeom>
          <a:ln w="38100">
            <a:solidFill>
              <a:srgbClr val="FF00FF"/>
            </a:solidFill>
          </a:ln>
        </p:spPr>
      </p:pic>
    </p:spTree>
    <p:extLst>
      <p:ext uri="{BB962C8B-B14F-4D97-AF65-F5344CB8AC3E}">
        <p14:creationId xmlns:p14="http://schemas.microsoft.com/office/powerpoint/2010/main" val="3344799515"/>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0516" y="260648"/>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Represent the base 10 pictorially, assessing the equation, exchanging when needed.</a:t>
            </a:r>
          </a:p>
        </p:txBody>
      </p:sp>
      <p:sp>
        <p:nvSpPr>
          <p:cNvPr id="3" name="Rectangle 2"/>
          <p:cNvSpPr/>
          <p:nvPr/>
        </p:nvSpPr>
        <p:spPr>
          <a:xfrm>
            <a:off x="3389688" y="332656"/>
            <a:ext cx="2292615"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effectLst/>
                <a:latin typeface="Comic Sans MS" panose="030F0702030302020204" pitchFamily="66" charset="0"/>
              </a:rPr>
              <a:t>Maths</a:t>
            </a:r>
            <a:endParaRPr lang="en-US" sz="54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5" name="TextBox 4"/>
          <p:cNvSpPr txBox="1"/>
          <p:nvPr/>
        </p:nvSpPr>
        <p:spPr>
          <a:xfrm>
            <a:off x="647564" y="1016144"/>
            <a:ext cx="7776864" cy="1200329"/>
          </a:xfrm>
          <a:prstGeom prst="rect">
            <a:avLst/>
          </a:prstGeom>
          <a:noFill/>
        </p:spPr>
        <p:txBody>
          <a:bodyPr wrap="square" rtlCol="0">
            <a:spAutoFit/>
          </a:bodyPr>
          <a:lstStyle/>
          <a:p>
            <a:pPr marL="285750" indent="-285750">
              <a:buFont typeface="Arial" pitchFamily="34" charset="0"/>
              <a:buChar char="•"/>
            </a:pPr>
            <a:r>
              <a:rPr lang="en-GB" b="1" dirty="0">
                <a:solidFill>
                  <a:srgbClr val="442B59"/>
                </a:solidFill>
                <a:latin typeface="Comic Sans MS" panose="030F0702030302020204" pitchFamily="66" charset="0"/>
              </a:rPr>
              <a:t>SUBTRACTION</a:t>
            </a: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p:txBody>
      </p:sp>
      <p:sp>
        <p:nvSpPr>
          <p:cNvPr id="8" name="Rectangle 7">
            <a:extLst>
              <a:ext uri="{FF2B5EF4-FFF2-40B4-BE49-F238E27FC236}">
                <a16:creationId xmlns:a16="http://schemas.microsoft.com/office/drawing/2014/main" id="{8E88C47D-DB1A-4645-B5DD-449C75A7B96F}"/>
              </a:ext>
            </a:extLst>
          </p:cNvPr>
          <p:cNvSpPr/>
          <p:nvPr/>
        </p:nvSpPr>
        <p:spPr>
          <a:xfrm>
            <a:off x="755576" y="2931797"/>
            <a:ext cx="3816424" cy="1029256"/>
          </a:xfrm>
          <a:prstGeom prst="rect">
            <a:avLst/>
          </a:prstGeom>
        </p:spPr>
        <p:txBody>
          <a:bodyPr wrap="square">
            <a:spAutoFit/>
          </a:bodyPr>
          <a:lstStyle/>
          <a:p>
            <a:pPr>
              <a:lnSpc>
                <a:spcPct val="115000"/>
              </a:lnSpc>
              <a:spcAft>
                <a:spcPts val="1000"/>
              </a:spcAft>
            </a:pPr>
            <a:r>
              <a:rPr lang="en-GB" dirty="0">
                <a:latin typeface="SassoonCRInfant"/>
                <a:ea typeface="Calibri" panose="020F0502020204030204" pitchFamily="34" charset="0"/>
                <a:cs typeface="Tahoma" panose="020B0604030504040204" pitchFamily="34" charset="0"/>
              </a:rPr>
              <a:t>Subtract either the 10s or 1s first then the other. Break the number down and count backwards.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DEEAEFB-8EC2-45FB-BB95-B6AB2C44DED9}"/>
              </a:ext>
            </a:extLst>
          </p:cNvPr>
          <p:cNvPicPr>
            <a:picLocks noChangeAspect="1"/>
          </p:cNvPicPr>
          <p:nvPr/>
        </p:nvPicPr>
        <p:blipFill>
          <a:blip r:embed="rId3"/>
          <a:stretch>
            <a:fillRect/>
          </a:stretch>
        </p:blipFill>
        <p:spPr>
          <a:xfrm>
            <a:off x="1889942" y="4063947"/>
            <a:ext cx="1499746" cy="1579001"/>
          </a:xfrm>
          <a:prstGeom prst="rect">
            <a:avLst/>
          </a:prstGeom>
        </p:spPr>
      </p:pic>
      <p:pic>
        <p:nvPicPr>
          <p:cNvPr id="10" name="Picture 9">
            <a:extLst>
              <a:ext uri="{FF2B5EF4-FFF2-40B4-BE49-F238E27FC236}">
                <a16:creationId xmlns:a16="http://schemas.microsoft.com/office/drawing/2014/main" id="{54FA35E3-F234-4A61-BBCF-114BAE56F235}"/>
              </a:ext>
            </a:extLst>
          </p:cNvPr>
          <p:cNvPicPr>
            <a:picLocks noChangeAspect="1"/>
          </p:cNvPicPr>
          <p:nvPr/>
        </p:nvPicPr>
        <p:blipFill>
          <a:blip r:embed="rId4"/>
          <a:stretch>
            <a:fillRect/>
          </a:stretch>
        </p:blipFill>
        <p:spPr>
          <a:xfrm>
            <a:off x="5382495" y="4063947"/>
            <a:ext cx="2267442" cy="1638201"/>
          </a:xfrm>
          <a:prstGeom prst="rect">
            <a:avLst/>
          </a:prstGeom>
        </p:spPr>
      </p:pic>
      <p:pic>
        <p:nvPicPr>
          <p:cNvPr id="11" name="Picture 10">
            <a:extLst>
              <a:ext uri="{FF2B5EF4-FFF2-40B4-BE49-F238E27FC236}">
                <a16:creationId xmlns:a16="http://schemas.microsoft.com/office/drawing/2014/main" id="{CCA73320-85DD-4605-8CAA-D65E3021E400}"/>
              </a:ext>
            </a:extLst>
          </p:cNvPr>
          <p:cNvPicPr>
            <a:picLocks noChangeAspect="1"/>
          </p:cNvPicPr>
          <p:nvPr/>
        </p:nvPicPr>
        <p:blipFill>
          <a:blip r:embed="rId5"/>
          <a:stretch>
            <a:fillRect/>
          </a:stretch>
        </p:blipFill>
        <p:spPr>
          <a:xfrm>
            <a:off x="6516216" y="2216473"/>
            <a:ext cx="1580517" cy="1638201"/>
          </a:xfrm>
          <a:prstGeom prst="rect">
            <a:avLst/>
          </a:prstGeom>
        </p:spPr>
      </p:pic>
      <p:sp>
        <p:nvSpPr>
          <p:cNvPr id="12" name="Rectangle 11">
            <a:extLst>
              <a:ext uri="{FF2B5EF4-FFF2-40B4-BE49-F238E27FC236}">
                <a16:creationId xmlns:a16="http://schemas.microsoft.com/office/drawing/2014/main" id="{881C3305-1E0E-47B5-8349-E5E9BABBD38F}"/>
              </a:ext>
            </a:extLst>
          </p:cNvPr>
          <p:cNvSpPr/>
          <p:nvPr/>
        </p:nvSpPr>
        <p:spPr>
          <a:xfrm>
            <a:off x="4716015" y="1499484"/>
            <a:ext cx="3932937" cy="1133387"/>
          </a:xfrm>
          <a:prstGeom prst="rect">
            <a:avLst/>
          </a:prstGeom>
        </p:spPr>
        <p:txBody>
          <a:bodyPr wrap="square">
            <a:spAutoFit/>
          </a:bodyPr>
          <a:lstStyle/>
          <a:p>
            <a:pPr>
              <a:lnSpc>
                <a:spcPct val="115000"/>
              </a:lnSpc>
              <a:spcAft>
                <a:spcPts val="1000"/>
              </a:spcAft>
            </a:pPr>
            <a:r>
              <a:rPr lang="en-GB" sz="2000" dirty="0">
                <a:latin typeface="SassoonCRInfant"/>
                <a:ea typeface="Calibri" panose="020F0502020204030204" pitchFamily="34" charset="0"/>
                <a:cs typeface="Tahoma" panose="020B0604030504040204" pitchFamily="34" charset="0"/>
              </a:rPr>
              <a:t>Represent the base 10 pictorially, assessing the equation, exchanging when needed.</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679452"/>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0516" y="260648"/>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Represent the base 10 pictorially, assessing the equation, exchanging when needed.</a:t>
            </a:r>
          </a:p>
        </p:txBody>
      </p:sp>
      <p:sp>
        <p:nvSpPr>
          <p:cNvPr id="3" name="Rectangle 2"/>
          <p:cNvSpPr/>
          <p:nvPr/>
        </p:nvSpPr>
        <p:spPr>
          <a:xfrm>
            <a:off x="3389688" y="332656"/>
            <a:ext cx="2292615"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effectLst/>
                <a:latin typeface="Comic Sans MS" panose="030F0702030302020204" pitchFamily="66" charset="0"/>
              </a:rPr>
              <a:t>Maths</a:t>
            </a:r>
            <a:endParaRPr lang="en-US" sz="54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5" name="TextBox 4"/>
          <p:cNvSpPr txBox="1"/>
          <p:nvPr/>
        </p:nvSpPr>
        <p:spPr>
          <a:xfrm>
            <a:off x="647564" y="1016144"/>
            <a:ext cx="7776864" cy="1200329"/>
          </a:xfrm>
          <a:prstGeom prst="rect">
            <a:avLst/>
          </a:prstGeom>
          <a:noFill/>
        </p:spPr>
        <p:txBody>
          <a:bodyPr wrap="square" rtlCol="0">
            <a:spAutoFit/>
          </a:bodyPr>
          <a:lstStyle/>
          <a:p>
            <a:pPr marL="285750" indent="-285750">
              <a:buFont typeface="Arial" pitchFamily="34" charset="0"/>
              <a:buChar char="•"/>
            </a:pPr>
            <a:r>
              <a:rPr lang="en-GB" b="1" dirty="0">
                <a:solidFill>
                  <a:srgbClr val="442B59"/>
                </a:solidFill>
                <a:latin typeface="Comic Sans MS" panose="030F0702030302020204" pitchFamily="66" charset="0"/>
              </a:rPr>
              <a:t>MULTIPLICATION</a:t>
            </a: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p:txBody>
      </p:sp>
      <p:pic>
        <p:nvPicPr>
          <p:cNvPr id="4" name="Picture 3">
            <a:extLst>
              <a:ext uri="{FF2B5EF4-FFF2-40B4-BE49-F238E27FC236}">
                <a16:creationId xmlns:a16="http://schemas.microsoft.com/office/drawing/2014/main" id="{1B51894C-58AB-48BB-918A-AF890D9CCA65}"/>
              </a:ext>
            </a:extLst>
          </p:cNvPr>
          <p:cNvPicPr>
            <a:picLocks noChangeAspect="1"/>
          </p:cNvPicPr>
          <p:nvPr/>
        </p:nvPicPr>
        <p:blipFill>
          <a:blip r:embed="rId3"/>
          <a:stretch>
            <a:fillRect/>
          </a:stretch>
        </p:blipFill>
        <p:spPr>
          <a:xfrm>
            <a:off x="1187624" y="1837275"/>
            <a:ext cx="2736304" cy="2189044"/>
          </a:xfrm>
          <a:prstGeom prst="rect">
            <a:avLst/>
          </a:prstGeom>
        </p:spPr>
      </p:pic>
      <p:pic>
        <p:nvPicPr>
          <p:cNvPr id="6" name="Picture 5">
            <a:extLst>
              <a:ext uri="{FF2B5EF4-FFF2-40B4-BE49-F238E27FC236}">
                <a16:creationId xmlns:a16="http://schemas.microsoft.com/office/drawing/2014/main" id="{D6CB4552-6DD0-4DDD-8576-96EBBCF0C51A}"/>
              </a:ext>
            </a:extLst>
          </p:cNvPr>
          <p:cNvPicPr>
            <a:picLocks noChangeAspect="1"/>
          </p:cNvPicPr>
          <p:nvPr/>
        </p:nvPicPr>
        <p:blipFill>
          <a:blip r:embed="rId4"/>
          <a:stretch>
            <a:fillRect/>
          </a:stretch>
        </p:blipFill>
        <p:spPr>
          <a:xfrm>
            <a:off x="4845035" y="3470096"/>
            <a:ext cx="2831278" cy="2458741"/>
          </a:xfrm>
          <a:prstGeom prst="rect">
            <a:avLst/>
          </a:prstGeom>
        </p:spPr>
      </p:pic>
      <p:pic>
        <p:nvPicPr>
          <p:cNvPr id="7" name="Picture 6">
            <a:extLst>
              <a:ext uri="{FF2B5EF4-FFF2-40B4-BE49-F238E27FC236}">
                <a16:creationId xmlns:a16="http://schemas.microsoft.com/office/drawing/2014/main" id="{EEE728FA-4793-46BB-A805-0727287C8BA9}"/>
              </a:ext>
            </a:extLst>
          </p:cNvPr>
          <p:cNvPicPr>
            <a:picLocks noChangeAspect="1"/>
          </p:cNvPicPr>
          <p:nvPr/>
        </p:nvPicPr>
        <p:blipFill>
          <a:blip r:embed="rId5"/>
          <a:stretch>
            <a:fillRect/>
          </a:stretch>
        </p:blipFill>
        <p:spPr>
          <a:xfrm>
            <a:off x="5519493" y="1410974"/>
            <a:ext cx="2505673" cy="1201016"/>
          </a:xfrm>
          <a:prstGeom prst="rect">
            <a:avLst/>
          </a:prstGeom>
        </p:spPr>
      </p:pic>
    </p:spTree>
    <p:extLst>
      <p:ext uri="{BB962C8B-B14F-4D97-AF65-F5344CB8AC3E}">
        <p14:creationId xmlns:p14="http://schemas.microsoft.com/office/powerpoint/2010/main" val="3697136511"/>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0516" y="260648"/>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Represent the base 10 pictorially, assessing the equation, exchanging when needed.</a:t>
            </a:r>
          </a:p>
        </p:txBody>
      </p:sp>
      <p:sp>
        <p:nvSpPr>
          <p:cNvPr id="3" name="Rectangle 2"/>
          <p:cNvSpPr/>
          <p:nvPr/>
        </p:nvSpPr>
        <p:spPr>
          <a:xfrm>
            <a:off x="3389688" y="332656"/>
            <a:ext cx="2292615"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effectLst/>
                <a:latin typeface="Comic Sans MS" panose="030F0702030302020204" pitchFamily="66" charset="0"/>
              </a:rPr>
              <a:t>Maths</a:t>
            </a:r>
            <a:endParaRPr lang="en-US" sz="54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5" name="TextBox 4"/>
          <p:cNvSpPr txBox="1"/>
          <p:nvPr/>
        </p:nvSpPr>
        <p:spPr>
          <a:xfrm>
            <a:off x="647564" y="1016144"/>
            <a:ext cx="7776864" cy="1200329"/>
          </a:xfrm>
          <a:prstGeom prst="rect">
            <a:avLst/>
          </a:prstGeom>
          <a:noFill/>
        </p:spPr>
        <p:txBody>
          <a:bodyPr wrap="square" rtlCol="0">
            <a:spAutoFit/>
          </a:bodyPr>
          <a:lstStyle/>
          <a:p>
            <a:pPr marL="285750" indent="-285750">
              <a:buFont typeface="Arial" pitchFamily="34" charset="0"/>
              <a:buChar char="•"/>
            </a:pPr>
            <a:r>
              <a:rPr lang="en-GB" b="1" dirty="0">
                <a:solidFill>
                  <a:srgbClr val="442B59"/>
                </a:solidFill>
                <a:latin typeface="Comic Sans MS" panose="030F0702030302020204" pitchFamily="66" charset="0"/>
              </a:rPr>
              <a:t>DIVISION</a:t>
            </a: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a:p>
            <a:pPr marL="285750" indent="-285750">
              <a:buFont typeface="Arial" pitchFamily="34" charset="0"/>
              <a:buChar char="•"/>
            </a:pPr>
            <a:endParaRPr lang="en-GB" b="1" dirty="0">
              <a:solidFill>
                <a:srgbClr val="442B59"/>
              </a:solidFill>
              <a:latin typeface="Comic Sans MS" panose="030F0702030302020204" pitchFamily="66" charset="0"/>
            </a:endParaRPr>
          </a:p>
        </p:txBody>
      </p:sp>
      <p:pic>
        <p:nvPicPr>
          <p:cNvPr id="8" name="Picture 7">
            <a:extLst>
              <a:ext uri="{FF2B5EF4-FFF2-40B4-BE49-F238E27FC236}">
                <a16:creationId xmlns:a16="http://schemas.microsoft.com/office/drawing/2014/main" id="{5AB21BD8-C7BA-488A-86BC-8F5701AE901A}"/>
              </a:ext>
            </a:extLst>
          </p:cNvPr>
          <p:cNvPicPr>
            <a:picLocks noChangeAspect="1"/>
          </p:cNvPicPr>
          <p:nvPr/>
        </p:nvPicPr>
        <p:blipFill>
          <a:blip r:embed="rId3"/>
          <a:stretch>
            <a:fillRect/>
          </a:stretch>
        </p:blipFill>
        <p:spPr>
          <a:xfrm>
            <a:off x="4553991" y="1255986"/>
            <a:ext cx="3609661" cy="4812881"/>
          </a:xfrm>
          <a:prstGeom prst="rect">
            <a:avLst/>
          </a:prstGeom>
        </p:spPr>
      </p:pic>
      <p:pic>
        <p:nvPicPr>
          <p:cNvPr id="9" name="Picture 8">
            <a:extLst>
              <a:ext uri="{FF2B5EF4-FFF2-40B4-BE49-F238E27FC236}">
                <a16:creationId xmlns:a16="http://schemas.microsoft.com/office/drawing/2014/main" id="{28352ADD-7246-4F06-9856-A72B2F4F0823}"/>
              </a:ext>
            </a:extLst>
          </p:cNvPr>
          <p:cNvPicPr>
            <a:picLocks noChangeAspect="1"/>
          </p:cNvPicPr>
          <p:nvPr/>
        </p:nvPicPr>
        <p:blipFill>
          <a:blip r:embed="rId4"/>
          <a:stretch>
            <a:fillRect/>
          </a:stretch>
        </p:blipFill>
        <p:spPr>
          <a:xfrm>
            <a:off x="980348" y="2071869"/>
            <a:ext cx="2211950" cy="1656184"/>
          </a:xfrm>
          <a:prstGeom prst="rect">
            <a:avLst/>
          </a:prstGeom>
        </p:spPr>
      </p:pic>
    </p:spTree>
    <p:extLst>
      <p:ext uri="{BB962C8B-B14F-4D97-AF65-F5344CB8AC3E}">
        <p14:creationId xmlns:p14="http://schemas.microsoft.com/office/powerpoint/2010/main" val="1224192694"/>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1468" y="548680"/>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3" name="Rectangle 2"/>
          <p:cNvSpPr/>
          <p:nvPr/>
        </p:nvSpPr>
        <p:spPr>
          <a:xfrm>
            <a:off x="645189" y="404664"/>
            <a:ext cx="7869462"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effectLst/>
                <a:latin typeface="Comic Sans MS" panose="030F0702030302020204" pitchFamily="66" charset="0"/>
              </a:rPr>
              <a:t>P.E. </a:t>
            </a:r>
            <a:r>
              <a:rPr lang="en-US" sz="4400" b="1" cap="none" spc="0" dirty="0">
                <a:ln w="10541" cmpd="sng">
                  <a:solidFill>
                    <a:schemeClr val="accent1">
                      <a:shade val="88000"/>
                      <a:satMod val="110000"/>
                    </a:schemeClr>
                  </a:solidFill>
                  <a:prstDash val="solid"/>
                </a:ln>
                <a:effectLst/>
                <a:latin typeface="Comic Sans MS" panose="030F0702030302020204" pitchFamily="66" charset="0"/>
              </a:rPr>
              <a:t>Indoors and Outdoors</a:t>
            </a:r>
          </a:p>
        </p:txBody>
      </p:sp>
      <p:sp>
        <p:nvSpPr>
          <p:cNvPr id="5" name="TextBox 4"/>
          <p:cNvSpPr txBox="1"/>
          <p:nvPr/>
        </p:nvSpPr>
        <p:spPr>
          <a:xfrm>
            <a:off x="650065" y="1304561"/>
            <a:ext cx="7848745" cy="6294031"/>
          </a:xfrm>
          <a:prstGeom prst="rect">
            <a:avLst/>
          </a:prstGeom>
          <a:noFill/>
        </p:spPr>
        <p:txBody>
          <a:bodyPr wrap="square" rtlCol="0">
            <a:spAutoFit/>
          </a:bodyPr>
          <a:lstStyle/>
          <a:p>
            <a:pPr marL="342900" indent="-342900">
              <a:lnSpc>
                <a:spcPct val="150000"/>
              </a:lnSpc>
              <a:spcBef>
                <a:spcPts val="600"/>
              </a:spcBef>
              <a:spcAft>
                <a:spcPts val="600"/>
              </a:spcAft>
              <a:buFont typeface="Arial" pitchFamily="34" charset="0"/>
              <a:buChar char="•"/>
            </a:pPr>
            <a:r>
              <a:rPr lang="en-GB" sz="2800" dirty="0">
                <a:latin typeface="Comic Sans MS" panose="030F0702030302020204" pitchFamily="66" charset="0"/>
              </a:rPr>
              <a:t>Children must have P.E. kits at school every day of the week (we will send it home when it needs a wash)</a:t>
            </a:r>
          </a:p>
          <a:p>
            <a:pPr marL="285750" indent="-285750">
              <a:buFont typeface="Arial" pitchFamily="34" charset="0"/>
              <a:buChar char="•"/>
            </a:pPr>
            <a:r>
              <a:rPr lang="en-GB" sz="2800" dirty="0">
                <a:latin typeface="Comic Sans MS" panose="030F0702030302020204" pitchFamily="66" charset="0"/>
              </a:rPr>
              <a:t>Please ensure everything is labelled</a:t>
            </a:r>
          </a:p>
          <a:p>
            <a:pPr marL="285750" indent="-285750">
              <a:buFont typeface="Arial" pitchFamily="34" charset="0"/>
              <a:buChar char="•"/>
            </a:pPr>
            <a:r>
              <a:rPr lang="en-GB" sz="2800" dirty="0">
                <a:latin typeface="Comic Sans MS" panose="030F0702030302020204" pitchFamily="66" charset="0"/>
              </a:rPr>
              <a:t>In colder weather the children will need warmer layers for outdoor PE</a:t>
            </a:r>
          </a:p>
          <a:p>
            <a:pPr marL="285750" indent="-285750">
              <a:buFont typeface="Arial" pitchFamily="34" charset="0"/>
              <a:buChar char="•"/>
            </a:pPr>
            <a:r>
              <a:rPr lang="en-GB" sz="2800" dirty="0">
                <a:latin typeface="Comic Sans MS" panose="030F0702030302020204" pitchFamily="66" charset="0"/>
              </a:rPr>
              <a:t>Some PE ‘fitness’ sessions will be of a higher intensity and your child will be expected to take part in all activities to the best of their ability!</a:t>
            </a:r>
          </a:p>
          <a:p>
            <a:pPr marL="285750" indent="-285750">
              <a:buFont typeface="Arial" pitchFamily="34" charset="0"/>
              <a:buChar char="•"/>
            </a:pPr>
            <a:endParaRPr lang="en-GB" sz="2800" dirty="0">
              <a:latin typeface="Comic Sans MS" panose="030F0702030302020204" pitchFamily="66" charset="0"/>
            </a:endParaRPr>
          </a:p>
          <a:p>
            <a:pPr marL="285750" indent="-285750">
              <a:buFont typeface="Arial" pitchFamily="34" charset="0"/>
              <a:buChar char="•"/>
            </a:pPr>
            <a:endParaRPr lang="en-GB" sz="2400" b="1" dirty="0">
              <a:solidFill>
                <a:srgbClr val="442B59"/>
              </a:solidFill>
              <a:latin typeface="Comic Sans MS" panose="030F0702030302020204" pitchFamily="66" charset="0"/>
            </a:endParaRPr>
          </a:p>
          <a:p>
            <a:pPr marL="285750" indent="-285750">
              <a:buFont typeface="Arial" pitchFamily="34" charset="0"/>
              <a:buChar char="•"/>
            </a:pPr>
            <a:endParaRPr lang="en-GB" sz="2400" b="1" dirty="0">
              <a:solidFill>
                <a:srgbClr val="442B59"/>
              </a:solidFill>
              <a:latin typeface="Comic Sans MS" panose="030F0702030302020204" pitchFamily="66" charset="0"/>
            </a:endParaRPr>
          </a:p>
        </p:txBody>
      </p:sp>
    </p:spTree>
    <p:extLst>
      <p:ext uri="{BB962C8B-B14F-4D97-AF65-F5344CB8AC3E}">
        <p14:creationId xmlns:p14="http://schemas.microsoft.com/office/powerpoint/2010/main" val="4184553724"/>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1455" y="404664"/>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12689" y="332656"/>
            <a:ext cx="7534435"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effectLst/>
                <a:latin typeface="Comic Sans MS" panose="030F0702030302020204" pitchFamily="66" charset="0"/>
              </a:rPr>
              <a:t>Home School Learning</a:t>
            </a:r>
            <a:endParaRPr lang="en-US" sz="44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5" name="TextBox 4"/>
          <p:cNvSpPr txBox="1"/>
          <p:nvPr/>
        </p:nvSpPr>
        <p:spPr>
          <a:xfrm>
            <a:off x="561506" y="748651"/>
            <a:ext cx="8036799" cy="5878532"/>
          </a:xfrm>
          <a:prstGeom prst="rect">
            <a:avLst/>
          </a:prstGeom>
          <a:noFill/>
        </p:spPr>
        <p:txBody>
          <a:bodyPr wrap="square" rtlCol="0">
            <a:spAutoFit/>
          </a:bodyPr>
          <a:lstStyle/>
          <a:p>
            <a:pPr marL="285750" indent="-285750">
              <a:buFont typeface="Arial" pitchFamily="34" charset="0"/>
              <a:buChar char="•"/>
            </a:pPr>
            <a:endParaRPr lang="en-GB" sz="2400" b="1" dirty="0">
              <a:solidFill>
                <a:srgbClr val="442B59"/>
              </a:solidFill>
              <a:latin typeface="Comic Sans MS" panose="030F0702030302020204" pitchFamily="66" charset="0"/>
            </a:endParaRPr>
          </a:p>
          <a:p>
            <a:pPr marL="285750" indent="-285750" algn="just">
              <a:buFont typeface="Arial" pitchFamily="34" charset="0"/>
              <a:buChar char="•"/>
            </a:pPr>
            <a:r>
              <a:rPr lang="en-GB" dirty="0">
                <a:latin typeface="Comic Sans MS" panose="030F0702030302020204" pitchFamily="66" charset="0"/>
              </a:rPr>
              <a:t>Children will receive 2 reading books per week. </a:t>
            </a:r>
          </a:p>
          <a:p>
            <a:pPr marL="285750" indent="-285750" algn="just">
              <a:buFont typeface="Arial" pitchFamily="34" charset="0"/>
              <a:buChar char="•"/>
            </a:pPr>
            <a:r>
              <a:rPr lang="en-GB" u="sng" dirty="0">
                <a:latin typeface="Comic Sans MS" panose="030F0702030302020204" pitchFamily="66" charset="0"/>
              </a:rPr>
              <a:t>Home – school learning folders:</a:t>
            </a:r>
          </a:p>
          <a:p>
            <a:pPr marL="285750" indent="-285750" algn="just">
              <a:buFont typeface="Arial" pitchFamily="34" charset="0"/>
              <a:buChar char="•"/>
            </a:pPr>
            <a:r>
              <a:rPr lang="en-GB" dirty="0">
                <a:latin typeface="Comic Sans MS" panose="030F0702030302020204" pitchFamily="66" charset="0"/>
              </a:rPr>
              <a:t>Children will receive their new spelling list to learn on Fridays. These will be inside their home learning folder. They will then have a ‘Spell Check’ test the following </a:t>
            </a:r>
            <a:r>
              <a:rPr lang="en-GB" i="1" u="sng" dirty="0">
                <a:latin typeface="Comic Sans MS" panose="030F0702030302020204" pitchFamily="66" charset="0"/>
              </a:rPr>
              <a:t>Thursday.</a:t>
            </a:r>
            <a:r>
              <a:rPr lang="en-GB" dirty="0">
                <a:latin typeface="Comic Sans MS" panose="030F0702030302020204" pitchFamily="66" charset="0"/>
              </a:rPr>
              <a:t> </a:t>
            </a:r>
          </a:p>
          <a:p>
            <a:pPr marL="285750" indent="-285750" algn="just">
              <a:buFont typeface="Arial" pitchFamily="34" charset="0"/>
              <a:buChar char="•"/>
            </a:pPr>
            <a:r>
              <a:rPr lang="en-GB" dirty="0">
                <a:latin typeface="Comic Sans MS" panose="030F0702030302020204" pitchFamily="66" charset="0"/>
              </a:rPr>
              <a:t>Children should hand in their home learning folder on </a:t>
            </a:r>
            <a:r>
              <a:rPr lang="en-GB" i="1" u="sng" dirty="0">
                <a:latin typeface="Comic Sans MS" panose="030F0702030302020204" pitchFamily="66" charset="0"/>
              </a:rPr>
              <a:t>Thursdays</a:t>
            </a:r>
            <a:r>
              <a:rPr lang="en-GB" dirty="0">
                <a:latin typeface="Comic Sans MS" panose="030F0702030302020204" pitchFamily="66" charset="0"/>
              </a:rPr>
              <a:t> so that their new spellings / learning challenges can be put in ready to take home on Friday.</a:t>
            </a:r>
          </a:p>
          <a:p>
            <a:pPr marL="285750" indent="-285750" algn="just">
              <a:buFont typeface="Arial" pitchFamily="34" charset="0"/>
              <a:buChar char="•"/>
            </a:pPr>
            <a:r>
              <a:rPr lang="en-GB" dirty="0">
                <a:latin typeface="Comic Sans MS" panose="030F0702030302020204" pitchFamily="66" charset="0"/>
              </a:rPr>
              <a:t>IMPORTANT – The highlighted words are the words that the child got incorrect in the test. </a:t>
            </a:r>
          </a:p>
          <a:p>
            <a:pPr marL="285750" indent="-285750">
              <a:buFont typeface="Arial" pitchFamily="34" charset="0"/>
              <a:buChar char="•"/>
            </a:pPr>
            <a:r>
              <a:rPr lang="en-GB" dirty="0">
                <a:latin typeface="Comic Sans MS" panose="030F0702030302020204" pitchFamily="66" charset="0"/>
              </a:rPr>
              <a:t>Maths – KIRFs are sent home half termly for you to practise these quick recall facts with your child. </a:t>
            </a:r>
          </a:p>
          <a:p>
            <a:pPr marL="285750" indent="-285750">
              <a:buFont typeface="Arial" pitchFamily="34" charset="0"/>
              <a:buChar char="•"/>
            </a:pPr>
            <a:r>
              <a:rPr lang="en-GB" dirty="0">
                <a:latin typeface="Comic Sans MS" panose="030F0702030302020204" pitchFamily="66" charset="0"/>
              </a:rPr>
              <a:t>Your teachers will also send home a Topic-Based projects each half term. This will become your child’s ‘presentation’ which they will share with their class.</a:t>
            </a:r>
          </a:p>
          <a:p>
            <a:endParaRPr lang="en-GB" dirty="0">
              <a:latin typeface="Comic Sans MS" panose="030F0702030302020204" pitchFamily="66" charset="0"/>
            </a:endParaRPr>
          </a:p>
          <a:p>
            <a:pPr marL="285750" indent="-285750">
              <a:buFont typeface="Arial" pitchFamily="34" charset="0"/>
              <a:buChar char="•"/>
            </a:pPr>
            <a:r>
              <a:rPr lang="en-GB" sz="1600" dirty="0">
                <a:latin typeface="Comic Sans MS" panose="030F0702030302020204" pitchFamily="66" charset="0"/>
              </a:rPr>
              <a:t>In addition to this there may be tasks set using the Online Learning platforms Mathletics, Reading Egg and Purple Mash, please hold on to all passwords you are given!</a:t>
            </a:r>
          </a:p>
          <a:p>
            <a:pPr marL="285750" indent="-285750">
              <a:buFont typeface="Arial" pitchFamily="34" charset="0"/>
              <a:buChar char="•"/>
            </a:pPr>
            <a:endParaRPr lang="en-GB" sz="1600" dirty="0">
              <a:latin typeface="Comic Sans MS" panose="030F0702030302020204" pitchFamily="66" charset="0"/>
            </a:endParaRPr>
          </a:p>
        </p:txBody>
      </p:sp>
    </p:spTree>
    <p:extLst>
      <p:ext uri="{BB962C8B-B14F-4D97-AF65-F5344CB8AC3E}">
        <p14:creationId xmlns:p14="http://schemas.microsoft.com/office/powerpoint/2010/main" val="3912614088"/>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56792"/>
            <a:ext cx="8640960" cy="3477875"/>
          </a:xfrm>
          <a:prstGeom prst="rect">
            <a:avLst/>
          </a:prstGeom>
        </p:spPr>
        <p:txBody>
          <a:bodyPr wrap="square">
            <a:spAutoFit/>
          </a:bodyPr>
          <a:lstStyle/>
          <a:p>
            <a:pPr marL="342900" indent="-342900">
              <a:buFont typeface="Arial" panose="020B0604020202020204" pitchFamily="34" charset="0"/>
              <a:buChar char="•"/>
            </a:pPr>
            <a:r>
              <a:rPr lang="en-GB" sz="2000" dirty="0">
                <a:solidFill>
                  <a:schemeClr val="tx2">
                    <a:lumMod val="50000"/>
                  </a:schemeClr>
                </a:solidFill>
                <a:latin typeface="Comic Sans MS" panose="030F0702030302020204" pitchFamily="66" charset="0"/>
              </a:rPr>
              <a:t>Re-establish parental involvement in learning</a:t>
            </a:r>
          </a:p>
          <a:p>
            <a:pPr marL="342900" indent="-342900">
              <a:buFont typeface="Arial" panose="020B0604020202020204" pitchFamily="34" charset="0"/>
              <a:buChar char="•"/>
            </a:pPr>
            <a:r>
              <a:rPr lang="en-GB" sz="2000" dirty="0">
                <a:solidFill>
                  <a:schemeClr val="tx2">
                    <a:lumMod val="50000"/>
                  </a:schemeClr>
                </a:solidFill>
                <a:latin typeface="Comic Sans MS" panose="030F0702030302020204" pitchFamily="66" charset="0"/>
              </a:rPr>
              <a:t>Thrilling Thursday (Thursday, September 30</a:t>
            </a:r>
            <a:r>
              <a:rPr lang="en-GB" sz="2000" baseline="30000" dirty="0">
                <a:solidFill>
                  <a:schemeClr val="tx2">
                    <a:lumMod val="50000"/>
                  </a:schemeClr>
                </a:solidFill>
                <a:latin typeface="Comic Sans MS" panose="030F0702030302020204" pitchFamily="66" charset="0"/>
              </a:rPr>
              <a:t>th)</a:t>
            </a:r>
          </a:p>
          <a:p>
            <a:pPr marL="342900" indent="-342900">
              <a:buFont typeface="Arial" panose="020B0604020202020204" pitchFamily="34" charset="0"/>
              <a:buChar char="•"/>
            </a:pPr>
            <a:r>
              <a:rPr lang="en-GB" sz="2000" dirty="0">
                <a:solidFill>
                  <a:schemeClr val="tx2">
                    <a:lumMod val="50000"/>
                  </a:schemeClr>
                </a:solidFill>
                <a:latin typeface="Comic Sans MS" panose="030F0702030302020204" pitchFamily="66" charset="0"/>
              </a:rPr>
              <a:t>Family Curriculum Workshops</a:t>
            </a:r>
          </a:p>
          <a:p>
            <a:pPr marL="342900" indent="-342900">
              <a:buFont typeface="Arial" panose="020B0604020202020204" pitchFamily="34" charset="0"/>
              <a:buChar char="•"/>
            </a:pPr>
            <a:r>
              <a:rPr lang="en-GB" sz="2000" dirty="0">
                <a:solidFill>
                  <a:schemeClr val="tx2">
                    <a:lumMod val="50000"/>
                  </a:schemeClr>
                </a:solidFill>
                <a:latin typeface="Comic Sans MS" panose="030F0702030302020204" pitchFamily="66" charset="0"/>
              </a:rPr>
              <a:t>Head Teacher Award Assemblies – by invitation only</a:t>
            </a:r>
          </a:p>
          <a:p>
            <a:pPr marL="342900" indent="-342900">
              <a:buFont typeface="Arial" panose="020B0604020202020204" pitchFamily="34" charset="0"/>
              <a:buChar char="•"/>
            </a:pPr>
            <a:r>
              <a:rPr lang="en-GB" sz="2000" dirty="0">
                <a:solidFill>
                  <a:schemeClr val="tx2">
                    <a:lumMod val="50000"/>
                  </a:schemeClr>
                </a:solidFill>
                <a:latin typeface="Comic Sans MS" panose="030F0702030302020204" pitchFamily="66" charset="0"/>
              </a:rPr>
              <a:t>Information workshops – such as this!</a:t>
            </a:r>
          </a:p>
          <a:p>
            <a:pPr marL="342900" indent="-342900">
              <a:buFont typeface="Arial" panose="020B0604020202020204" pitchFamily="34" charset="0"/>
              <a:buChar char="•"/>
            </a:pPr>
            <a:r>
              <a:rPr lang="en-GB" sz="2000" dirty="0">
                <a:solidFill>
                  <a:schemeClr val="tx2">
                    <a:lumMod val="50000"/>
                  </a:schemeClr>
                </a:solidFill>
                <a:latin typeface="Comic Sans MS" panose="030F0702030302020204" pitchFamily="66" charset="0"/>
              </a:rPr>
              <a:t>Open Classroom</a:t>
            </a:r>
          </a:p>
          <a:p>
            <a:pPr marL="342900" indent="-342900">
              <a:buFont typeface="Arial" panose="020B0604020202020204" pitchFamily="34" charset="0"/>
              <a:buChar char="•"/>
            </a:pPr>
            <a:endParaRPr lang="en-GB" sz="2000" dirty="0">
              <a:solidFill>
                <a:schemeClr val="tx2">
                  <a:lumMod val="50000"/>
                </a:schemeClr>
              </a:solidFill>
              <a:latin typeface="Comic Sans MS" panose="030F0702030302020204" pitchFamily="66" charset="0"/>
            </a:endParaRPr>
          </a:p>
          <a:p>
            <a:pPr marL="342900" indent="-342900">
              <a:buFont typeface="Arial" panose="020B0604020202020204" pitchFamily="34" charset="0"/>
              <a:buChar char="•"/>
            </a:pPr>
            <a:r>
              <a:rPr lang="en-GB" sz="2000" dirty="0">
                <a:solidFill>
                  <a:schemeClr val="tx2">
                    <a:lumMod val="50000"/>
                  </a:schemeClr>
                </a:solidFill>
                <a:latin typeface="Comic Sans MS" panose="030F0702030302020204" pitchFamily="66" charset="0"/>
              </a:rPr>
              <a:t>Dates are on the website but are subject to change in line with government guidelines</a:t>
            </a:r>
          </a:p>
          <a:p>
            <a:pPr marL="342900" indent="-342900">
              <a:buFont typeface="Arial" panose="020B0604020202020204" pitchFamily="34" charset="0"/>
              <a:buChar char="•"/>
            </a:pPr>
            <a:endParaRPr lang="en-GB" sz="2000" dirty="0">
              <a:solidFill>
                <a:schemeClr val="tx2">
                  <a:lumMod val="50000"/>
                </a:schemeClr>
              </a:solidFill>
              <a:latin typeface="Segoe Print" pitchFamily="2" charset="0"/>
            </a:endParaRPr>
          </a:p>
          <a:p>
            <a:pPr algn="ctr"/>
            <a:endParaRPr lang="en-GB" sz="2000" dirty="0">
              <a:solidFill>
                <a:schemeClr val="tx2">
                  <a:lumMod val="50000"/>
                </a:schemeClr>
              </a:solidFill>
              <a:latin typeface="Segoe Print" pitchFamily="2" charset="0"/>
            </a:endParaRPr>
          </a:p>
        </p:txBody>
      </p:sp>
      <p:sp>
        <p:nvSpPr>
          <p:cNvPr id="3" name="Rectangle 2"/>
          <p:cNvSpPr/>
          <p:nvPr/>
        </p:nvSpPr>
        <p:spPr>
          <a:xfrm>
            <a:off x="755576" y="476672"/>
            <a:ext cx="7632848" cy="830997"/>
          </a:xfrm>
          <a:prstGeom prst="rect">
            <a:avLst/>
          </a:prstGeom>
        </p:spPr>
        <p:txBody>
          <a:bodyPr wrap="square">
            <a:spAutoFit/>
          </a:bodyPr>
          <a:lstStyle/>
          <a:p>
            <a:pPr algn="ctr"/>
            <a:r>
              <a:rPr lang="en-US" sz="4800" b="1" cap="none" spc="0" dirty="0">
                <a:ln w="18000">
                  <a:solidFill>
                    <a:schemeClr val="tx2">
                      <a:lumMod val="50000"/>
                    </a:schemeClr>
                  </a:solidFill>
                  <a:prstDash val="solid"/>
                  <a:miter lim="800000"/>
                </a:ln>
                <a:solidFill>
                  <a:srgbClr val="0000FF"/>
                </a:solidFill>
                <a:effectLst>
                  <a:outerShdw blurRad="25500" dist="23000" dir="7020000" algn="tl">
                    <a:srgbClr val="000000">
                      <a:alpha val="50000"/>
                    </a:srgbClr>
                  </a:outerShdw>
                </a:effectLst>
                <a:latin typeface="Segoe Print" pitchFamily="2" charset="0"/>
              </a:rPr>
              <a:t>Parental Involvement</a:t>
            </a:r>
          </a:p>
        </p:txBody>
      </p:sp>
    </p:spTree>
    <p:extLst>
      <p:ext uri="{BB962C8B-B14F-4D97-AF65-F5344CB8AC3E}">
        <p14:creationId xmlns:p14="http://schemas.microsoft.com/office/powerpoint/2010/main" val="2976427831"/>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406250" y="454601"/>
            <a:ext cx="8136904" cy="6264696"/>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022670" y="454601"/>
            <a:ext cx="5075428" cy="769441"/>
          </a:xfrm>
          <a:prstGeom prst="rect">
            <a:avLst/>
          </a:prstGeom>
          <a:noFill/>
        </p:spPr>
        <p:txBody>
          <a:bodyPr wrap="none" lIns="91440" tIns="45720" rIns="91440" bIns="45720">
            <a:spAutoFit/>
          </a:bodyPr>
          <a:lstStyle/>
          <a:p>
            <a:pPr algn="ctr"/>
            <a:r>
              <a:rPr lang="en-US" sz="4400" b="1" cap="none" spc="0" dirty="0">
                <a:ln w="10541" cmpd="sng">
                  <a:solidFill>
                    <a:schemeClr val="accent1">
                      <a:shade val="88000"/>
                      <a:satMod val="110000"/>
                    </a:schemeClr>
                  </a:solidFill>
                  <a:prstDash val="solid"/>
                </a:ln>
                <a:gradFill>
                  <a:gsLst>
                    <a:gs pos="0">
                      <a:srgbClr val="442B59"/>
                    </a:gs>
                    <a:gs pos="50000">
                      <a:srgbClr val="442B59"/>
                    </a:gs>
                    <a:gs pos="100000">
                      <a:schemeClr val="bg1"/>
                    </a:gs>
                  </a:gsLst>
                  <a:lin ang="5400000"/>
                </a:gradFill>
                <a:effectLst/>
                <a:latin typeface="Comic Sans MS" panose="030F0702030302020204" pitchFamily="66" charset="0"/>
              </a:rPr>
              <a:t>Helpful websites…</a:t>
            </a:r>
          </a:p>
        </p:txBody>
      </p:sp>
      <p:sp>
        <p:nvSpPr>
          <p:cNvPr id="5" name="TextBox 4"/>
          <p:cNvSpPr txBox="1"/>
          <p:nvPr/>
        </p:nvSpPr>
        <p:spPr>
          <a:xfrm>
            <a:off x="704996" y="2420888"/>
            <a:ext cx="7539412" cy="830997"/>
          </a:xfrm>
          <a:prstGeom prst="rect">
            <a:avLst/>
          </a:prstGeom>
          <a:noFill/>
        </p:spPr>
        <p:txBody>
          <a:bodyPr wrap="square" rtlCol="0">
            <a:spAutoFit/>
          </a:bodyPr>
          <a:lstStyle/>
          <a:p>
            <a:pPr marL="285750" indent="-285750">
              <a:buFont typeface="Arial" pitchFamily="34" charset="0"/>
              <a:buChar char="•"/>
            </a:pPr>
            <a:endParaRPr lang="en-GB" sz="2400" b="1" dirty="0">
              <a:solidFill>
                <a:srgbClr val="442B59"/>
              </a:solidFill>
              <a:latin typeface="Segoe Print" pitchFamily="2" charset="0"/>
            </a:endParaRPr>
          </a:p>
          <a:p>
            <a:pPr marL="285750" indent="-285750">
              <a:buFont typeface="Arial" pitchFamily="34" charset="0"/>
              <a:buChar char="•"/>
            </a:pPr>
            <a:endParaRPr lang="en-GB" sz="2400" b="1" dirty="0">
              <a:solidFill>
                <a:srgbClr val="442B59"/>
              </a:solidFill>
              <a:latin typeface="Segoe Print" pitchFamily="2" charset="0"/>
            </a:endParaRPr>
          </a:p>
        </p:txBody>
      </p:sp>
      <p:sp>
        <p:nvSpPr>
          <p:cNvPr id="6" name="Rectangle 5"/>
          <p:cNvSpPr/>
          <p:nvPr/>
        </p:nvSpPr>
        <p:spPr>
          <a:xfrm>
            <a:off x="600846" y="948690"/>
            <a:ext cx="8032754" cy="6463308"/>
          </a:xfrm>
          <a:prstGeom prst="rect">
            <a:avLst/>
          </a:prstGeom>
        </p:spPr>
        <p:txBody>
          <a:bodyPr wrap="square">
            <a:spAutoFit/>
          </a:bodyPr>
          <a:lstStyle/>
          <a:p>
            <a:endParaRPr lang="en-GB" dirty="0">
              <a:latin typeface="Comic Sans MS" panose="030F0702030302020204" pitchFamily="66" charset="0"/>
            </a:endParaRPr>
          </a:p>
          <a:p>
            <a:r>
              <a:rPr lang="en-GB" u="sng" dirty="0">
                <a:latin typeface="Comic Sans MS" panose="030F0702030302020204" pitchFamily="66" charset="0"/>
              </a:rPr>
              <a:t>Little </a:t>
            </a:r>
            <a:r>
              <a:rPr lang="en-GB" u="sng" dirty="0" err="1">
                <a:latin typeface="Comic Sans MS" panose="030F0702030302020204" pitchFamily="66" charset="0"/>
              </a:rPr>
              <a:t>Wandle</a:t>
            </a:r>
            <a:r>
              <a:rPr lang="en-GB" u="sng" dirty="0">
                <a:latin typeface="Comic Sans MS" panose="030F0702030302020204" pitchFamily="66" charset="0"/>
              </a:rPr>
              <a:t> Letters and Sounds Phonics Programme. </a:t>
            </a:r>
          </a:p>
          <a:p>
            <a:r>
              <a:rPr lang="en-GB" dirty="0">
                <a:latin typeface="Comic Sans MS" panose="030F0702030302020204" pitchFamily="66" charset="0"/>
                <a:hlinkClick r:id="rId3"/>
              </a:rPr>
              <a:t>https://www.littlewandlelettersandsounds.org.uk/resources/for-parents/</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hlinkClick r:id="rId4">
                  <a:extLst>
                    <a:ext uri="{A12FA001-AC4F-418D-AE19-62706E023703}">
                      <ahyp:hlinkClr xmlns:ahyp="http://schemas.microsoft.com/office/drawing/2018/hyperlinkcolor" val="tx"/>
                    </a:ext>
                  </a:extLst>
                </a:hlinkClick>
              </a:rPr>
              <a:t>Reading Eggs </a:t>
            </a:r>
          </a:p>
          <a:p>
            <a:r>
              <a:rPr lang="en-GB" dirty="0">
                <a:latin typeface="Comic Sans MS" panose="030F0702030302020204" pitchFamily="66" charset="0"/>
                <a:hlinkClick r:id="rId4"/>
              </a:rPr>
              <a:t>https://readingeggs.co.uk</a:t>
            </a:r>
            <a:endParaRPr lang="en-GB" dirty="0">
              <a:latin typeface="Comic Sans MS" panose="030F0702030302020204" pitchFamily="66" charset="0"/>
            </a:endParaRPr>
          </a:p>
          <a:p>
            <a:endParaRPr lang="en-GB" dirty="0">
              <a:latin typeface="Comic Sans MS" panose="030F0702030302020204" pitchFamily="66" charset="0"/>
            </a:endParaRPr>
          </a:p>
          <a:p>
            <a:r>
              <a:rPr lang="en-GB" u="sng" dirty="0">
                <a:latin typeface="Comic Sans MS" panose="030F0702030302020204" pitchFamily="66" charset="0"/>
              </a:rPr>
              <a:t>Mathletics</a:t>
            </a:r>
          </a:p>
          <a:p>
            <a:r>
              <a:rPr lang="en-GB" dirty="0">
                <a:latin typeface="Comic Sans MS" panose="030F0702030302020204" pitchFamily="66" charset="0"/>
                <a:hlinkClick r:id="rId5"/>
              </a:rPr>
              <a:t>http://www.mathletics.co.uk/</a:t>
            </a:r>
            <a:endParaRPr lang="en-GB" dirty="0">
              <a:latin typeface="Comic Sans MS" panose="030F0702030302020204" pitchFamily="66" charset="0"/>
            </a:endParaRPr>
          </a:p>
          <a:p>
            <a:endParaRPr lang="en-GB" dirty="0">
              <a:latin typeface="Comic Sans MS" panose="030F0702030302020204" pitchFamily="66" charset="0"/>
            </a:endParaRPr>
          </a:p>
          <a:p>
            <a:r>
              <a:rPr lang="en-GB" u="sng" dirty="0">
                <a:latin typeface="Comic Sans MS" panose="030F0702030302020204" pitchFamily="66" charset="0"/>
              </a:rPr>
              <a:t>Purple Mash</a:t>
            </a:r>
          </a:p>
          <a:p>
            <a:r>
              <a:rPr lang="en-GB" dirty="0">
                <a:latin typeface="Comic Sans MS" panose="030F0702030302020204" pitchFamily="66" charset="0"/>
                <a:hlinkClick r:id="rId6"/>
              </a:rPr>
              <a:t>http://www.purplemash.co.uk</a:t>
            </a:r>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hlinkClick r:id="rId7"/>
              </a:rPr>
              <a:t>http://www.bbc.co.uk/schools/parents/school_education/</a:t>
            </a:r>
            <a:endParaRPr lang="en-GB" dirty="0">
              <a:latin typeface="Comic Sans MS" panose="030F0702030302020204" pitchFamily="66" charset="0"/>
            </a:endParaRPr>
          </a:p>
          <a:p>
            <a:r>
              <a:rPr lang="en-GB" dirty="0">
                <a:latin typeface="Comic Sans MS" panose="030F0702030302020204" pitchFamily="66" charset="0"/>
              </a:rPr>
              <a:t>(information about schools and learning)</a:t>
            </a:r>
          </a:p>
          <a:p>
            <a:endParaRPr lang="en-GB" dirty="0">
              <a:latin typeface="Comic Sans MS" panose="030F0702030302020204" pitchFamily="66" charset="0"/>
              <a:hlinkClick r:id="rId8"/>
            </a:endParaRPr>
          </a:p>
          <a:p>
            <a:r>
              <a:rPr lang="en-GB" dirty="0">
                <a:latin typeface="Comic Sans MS" panose="030F0702030302020204" pitchFamily="66" charset="0"/>
                <a:hlinkClick r:id="rId8"/>
              </a:rPr>
              <a:t> http://www.bbc.co.uk/learningzone/clips/</a:t>
            </a: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1766837201"/>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4586" y="476672"/>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670150" y="549985"/>
            <a:ext cx="1803700" cy="584775"/>
          </a:xfrm>
          <a:prstGeom prst="rect">
            <a:avLst/>
          </a:prstGeom>
          <a:noFill/>
        </p:spPr>
        <p:txBody>
          <a:bodyPr wrap="none" lIns="91440" tIns="45720" rIns="91440" bIns="45720">
            <a:spAutoFit/>
          </a:bodyPr>
          <a:lstStyle/>
          <a:p>
            <a:pPr algn="ctr"/>
            <a:r>
              <a:rPr lang="en-US" sz="3200" b="1" cap="none" spc="0" dirty="0">
                <a:ln w="10541" cmpd="sng">
                  <a:solidFill>
                    <a:schemeClr val="accent1">
                      <a:shade val="88000"/>
                      <a:satMod val="110000"/>
                    </a:schemeClr>
                  </a:solidFill>
                  <a:prstDash val="solid"/>
                </a:ln>
                <a:effectLst/>
                <a:latin typeface="Comic Sans MS" panose="030F0702030302020204" pitchFamily="66" charset="0"/>
              </a:rPr>
              <a:t>Covid’19</a:t>
            </a:r>
          </a:p>
        </p:txBody>
      </p:sp>
      <p:sp>
        <p:nvSpPr>
          <p:cNvPr id="6" name="TextBox 5"/>
          <p:cNvSpPr txBox="1"/>
          <p:nvPr/>
        </p:nvSpPr>
        <p:spPr>
          <a:xfrm>
            <a:off x="683568" y="1208072"/>
            <a:ext cx="8136904" cy="5170646"/>
          </a:xfrm>
          <a:prstGeom prst="rect">
            <a:avLst/>
          </a:prstGeom>
          <a:noFill/>
        </p:spPr>
        <p:txBody>
          <a:bodyPr wrap="square" rtlCol="0">
            <a:spAutoFit/>
          </a:bodyPr>
          <a:lstStyle/>
          <a:p>
            <a:pPr marL="285750" indent="-285750">
              <a:spcAft>
                <a:spcPts val="1200"/>
              </a:spcAft>
              <a:buFont typeface="Arial" pitchFamily="34" charset="0"/>
              <a:buChar char="•"/>
            </a:pPr>
            <a:r>
              <a:rPr lang="en-GB" sz="2000" dirty="0">
                <a:latin typeface="Comic Sans MS" panose="030F0702030302020204" pitchFamily="66" charset="0"/>
              </a:rPr>
              <a:t>We are following the latest statutory Government guidelines relating to on-going COVID safe measure in school.</a:t>
            </a:r>
          </a:p>
          <a:p>
            <a:pPr marL="285750" indent="-285750">
              <a:spcAft>
                <a:spcPts val="1200"/>
              </a:spcAft>
              <a:buFont typeface="Arial" pitchFamily="34" charset="0"/>
              <a:buChar char="•"/>
            </a:pPr>
            <a:r>
              <a:rPr lang="en-GB" sz="2000" dirty="0">
                <a:latin typeface="Comic Sans MS" panose="030F0702030302020204" pitchFamily="66" charset="0"/>
              </a:rPr>
              <a:t>Children will no longer be assigned ‘class bubbles’ and parents are welcomed back on site.</a:t>
            </a:r>
          </a:p>
          <a:p>
            <a:pPr marL="285750" indent="-285750">
              <a:spcAft>
                <a:spcPts val="1200"/>
              </a:spcAft>
              <a:buFont typeface="Arial" pitchFamily="34" charset="0"/>
              <a:buChar char="•"/>
            </a:pPr>
            <a:r>
              <a:rPr lang="en-GB" sz="2000" dirty="0">
                <a:latin typeface="Comic Sans MS" panose="030F0702030302020204" pitchFamily="66" charset="0"/>
              </a:rPr>
              <a:t>We will retain the following safety measures;</a:t>
            </a:r>
          </a:p>
          <a:p>
            <a:pPr marL="285750" indent="-285750">
              <a:spcAft>
                <a:spcPts val="1200"/>
              </a:spcAft>
              <a:buFont typeface="Arial" pitchFamily="34" charset="0"/>
              <a:buChar char="•"/>
            </a:pPr>
            <a:r>
              <a:rPr lang="en-GB" sz="2000" dirty="0">
                <a:latin typeface="Comic Sans MS" panose="030F0702030302020204" pitchFamily="66" charset="0"/>
              </a:rPr>
              <a:t>Extra hygiene measures – washing/sanitising regularly</a:t>
            </a:r>
          </a:p>
          <a:p>
            <a:pPr marL="285750" indent="-285750">
              <a:spcAft>
                <a:spcPts val="1200"/>
              </a:spcAft>
              <a:buFont typeface="Arial" pitchFamily="34" charset="0"/>
              <a:buChar char="•"/>
            </a:pPr>
            <a:r>
              <a:rPr lang="en-GB" sz="2000" dirty="0">
                <a:latin typeface="Comic Sans MS" panose="030F0702030302020204" pitchFamily="66" charset="0"/>
              </a:rPr>
              <a:t>Well ventilated classrooms and communal areas</a:t>
            </a:r>
          </a:p>
          <a:p>
            <a:pPr marL="285750" indent="-285750">
              <a:spcAft>
                <a:spcPts val="1200"/>
              </a:spcAft>
              <a:buFont typeface="Arial" pitchFamily="34" charset="0"/>
              <a:buChar char="•"/>
            </a:pPr>
            <a:r>
              <a:rPr lang="en-GB" sz="2000" dirty="0">
                <a:latin typeface="Comic Sans MS" panose="030F0702030302020204" pitchFamily="66" charset="0"/>
              </a:rPr>
              <a:t>Outside learning where possible</a:t>
            </a:r>
          </a:p>
          <a:p>
            <a:pPr marL="285750" indent="-285750">
              <a:spcAft>
                <a:spcPts val="1200"/>
              </a:spcAft>
              <a:buFont typeface="Arial" pitchFamily="34" charset="0"/>
              <a:buChar char="•"/>
            </a:pPr>
            <a:r>
              <a:rPr lang="en-GB" sz="2000" dirty="0">
                <a:latin typeface="Comic Sans MS" panose="030F0702030302020204" pitchFamily="66" charset="0"/>
              </a:rPr>
              <a:t>Voluntary testing for all staff twice a week</a:t>
            </a:r>
          </a:p>
          <a:p>
            <a:pPr marL="285750" indent="-285750">
              <a:spcAft>
                <a:spcPts val="1200"/>
              </a:spcAft>
              <a:buFont typeface="Arial" pitchFamily="34" charset="0"/>
              <a:buChar char="•"/>
            </a:pPr>
            <a:r>
              <a:rPr lang="en-GB" sz="2000" dirty="0">
                <a:latin typeface="Comic Sans MS" panose="030F0702030302020204" pitchFamily="66" charset="0"/>
              </a:rPr>
              <a:t>Maintain staggered start time at 9:00-9:10AM </a:t>
            </a:r>
          </a:p>
          <a:p>
            <a:pPr marL="285750" indent="-285750">
              <a:spcAft>
                <a:spcPts val="1200"/>
              </a:spcAft>
              <a:buFont typeface="Arial" pitchFamily="34" charset="0"/>
              <a:buChar char="•"/>
            </a:pPr>
            <a:r>
              <a:rPr lang="en-GB" sz="2000" dirty="0">
                <a:latin typeface="Comic Sans MS" panose="030F0702030302020204" pitchFamily="66" charset="0"/>
              </a:rPr>
              <a:t>Visitor disclaimer forms to minimise risk of infection</a:t>
            </a:r>
          </a:p>
          <a:p>
            <a:pPr marL="285750" indent="-285750">
              <a:spcAft>
                <a:spcPts val="1200"/>
              </a:spcAft>
              <a:buFont typeface="Arial" pitchFamily="34" charset="0"/>
              <a:buChar char="•"/>
            </a:pPr>
            <a:r>
              <a:rPr lang="en-GB" sz="2000" dirty="0">
                <a:latin typeface="Comic Sans MS" panose="030F0702030302020204" pitchFamily="66" charset="0"/>
              </a:rPr>
              <a:t>PPE available to staff – particularly for close contact care</a:t>
            </a:r>
          </a:p>
        </p:txBody>
      </p:sp>
    </p:spTree>
    <p:extLst>
      <p:ext uri="{BB962C8B-B14F-4D97-AF65-F5344CB8AC3E}">
        <p14:creationId xmlns:p14="http://schemas.microsoft.com/office/powerpoint/2010/main" val="3194098863"/>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467544" y="404664"/>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1892477" y="1179766"/>
            <a:ext cx="5287025" cy="2554545"/>
          </a:xfrm>
          <a:prstGeom prst="rect">
            <a:avLst/>
          </a:prstGeom>
          <a:solidFill>
            <a:schemeClr val="bg1"/>
          </a:solidFill>
        </p:spPr>
        <p:txBody>
          <a:bodyPr wrap="none" lIns="91440" tIns="45720" rIns="91440" bIns="45720">
            <a:spAutoFit/>
          </a:bodyPr>
          <a:lstStyle/>
          <a:p>
            <a:pPr algn="ctr"/>
            <a:r>
              <a:rPr lang="en-US" sz="8000" b="1" cap="none" spc="0" dirty="0">
                <a:ln w="10541" cmpd="sng">
                  <a:solidFill>
                    <a:schemeClr val="accent1">
                      <a:shade val="88000"/>
                      <a:satMod val="110000"/>
                    </a:schemeClr>
                  </a:solidFill>
                  <a:prstDash val="solid"/>
                </a:ln>
                <a:effectLst/>
                <a:latin typeface="NTPreCursivek" panose="03000400000000000000" pitchFamily="66" charset="0"/>
              </a:rPr>
              <a:t>The Year Two</a:t>
            </a:r>
          </a:p>
          <a:p>
            <a:pPr algn="ctr"/>
            <a:r>
              <a:rPr lang="en-US" sz="8000" b="1" dirty="0">
                <a:ln w="10541" cmpd="sng">
                  <a:solidFill>
                    <a:schemeClr val="accent1">
                      <a:shade val="88000"/>
                      <a:satMod val="110000"/>
                    </a:schemeClr>
                  </a:solidFill>
                  <a:prstDash val="solid"/>
                </a:ln>
                <a:latin typeface="NTPreCursivek" panose="03000400000000000000" pitchFamily="66" charset="0"/>
              </a:rPr>
              <a:t>Curriculum</a:t>
            </a:r>
            <a:r>
              <a:rPr lang="en-US" sz="8000" b="1" cap="none" spc="0" dirty="0">
                <a:ln w="10541" cmpd="sng">
                  <a:solidFill>
                    <a:schemeClr val="accent1">
                      <a:shade val="88000"/>
                      <a:satMod val="110000"/>
                    </a:schemeClr>
                  </a:solidFill>
                  <a:prstDash val="solid"/>
                </a:ln>
                <a:effectLst/>
                <a:latin typeface="NTPreCursivek" panose="03000400000000000000" pitchFamily="66" charset="0"/>
              </a:rPr>
              <a:t> </a:t>
            </a:r>
          </a:p>
        </p:txBody>
      </p:sp>
    </p:spTree>
    <p:extLst>
      <p:ext uri="{BB962C8B-B14F-4D97-AF65-F5344CB8AC3E}">
        <p14:creationId xmlns:p14="http://schemas.microsoft.com/office/powerpoint/2010/main" val="3600581011"/>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AF6412-30DA-4081-AE2E-9669867F68E3}"/>
              </a:ext>
            </a:extLst>
          </p:cNvPr>
          <p:cNvPicPr>
            <a:picLocks noChangeAspect="1"/>
          </p:cNvPicPr>
          <p:nvPr/>
        </p:nvPicPr>
        <p:blipFill rotWithShape="1">
          <a:blip r:embed="rId2"/>
          <a:srcRect l="11413" t="17800" r="30313" b="12200"/>
          <a:stretch/>
        </p:blipFill>
        <p:spPr>
          <a:xfrm>
            <a:off x="0" y="260648"/>
            <a:ext cx="9130614" cy="6169334"/>
          </a:xfrm>
          <a:prstGeom prst="rect">
            <a:avLst/>
          </a:prstGeom>
        </p:spPr>
      </p:pic>
    </p:spTree>
    <p:extLst>
      <p:ext uri="{BB962C8B-B14F-4D97-AF65-F5344CB8AC3E}">
        <p14:creationId xmlns:p14="http://schemas.microsoft.com/office/powerpoint/2010/main" val="2621632649"/>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4586" y="260648"/>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773764" y="364305"/>
            <a:ext cx="7760459" cy="584775"/>
          </a:xfrm>
          <a:prstGeom prst="rect">
            <a:avLst/>
          </a:prstGeom>
          <a:noFill/>
        </p:spPr>
        <p:txBody>
          <a:bodyPr wrap="none" lIns="91440" tIns="45720" rIns="91440" bIns="45720">
            <a:spAutoFit/>
          </a:bodyPr>
          <a:lstStyle/>
          <a:p>
            <a:pPr algn="ctr"/>
            <a:r>
              <a:rPr lang="en-US" sz="3200" b="1" cap="none" spc="0" dirty="0">
                <a:ln w="10541" cmpd="sng">
                  <a:solidFill>
                    <a:schemeClr val="accent1">
                      <a:shade val="88000"/>
                      <a:satMod val="110000"/>
                    </a:schemeClr>
                  </a:solidFill>
                  <a:prstDash val="solid"/>
                </a:ln>
                <a:effectLst/>
                <a:latin typeface="Comic Sans MS" panose="030F0702030302020204" pitchFamily="66" charset="0"/>
              </a:rPr>
              <a:t>All Different, All Equal, All Achieving</a:t>
            </a:r>
          </a:p>
        </p:txBody>
      </p:sp>
      <p:sp>
        <p:nvSpPr>
          <p:cNvPr id="6" name="TextBox 5"/>
          <p:cNvSpPr txBox="1"/>
          <p:nvPr/>
        </p:nvSpPr>
        <p:spPr>
          <a:xfrm>
            <a:off x="410580" y="1490240"/>
            <a:ext cx="8244916" cy="5078313"/>
          </a:xfrm>
          <a:prstGeom prst="rect">
            <a:avLst/>
          </a:prstGeom>
          <a:noFill/>
        </p:spPr>
        <p:txBody>
          <a:bodyPr wrap="square" rtlCol="0">
            <a:spAutoFit/>
          </a:bodyPr>
          <a:lstStyle/>
          <a:p>
            <a:pPr marL="285750" indent="-285750" algn="ctr">
              <a:spcAft>
                <a:spcPts val="1200"/>
              </a:spcAft>
              <a:buFont typeface="Arial" pitchFamily="34" charset="0"/>
              <a:buChar char="•"/>
            </a:pPr>
            <a:r>
              <a:rPr lang="en-GB" sz="2000" dirty="0">
                <a:latin typeface="Comic Sans MS" panose="030F0702030302020204" pitchFamily="66" charset="0"/>
              </a:rPr>
              <a:t>At Park Hill Infant School we continue to teach the children about what it means to be strong, positive and productive members of society. </a:t>
            </a:r>
          </a:p>
          <a:p>
            <a:pPr marL="285750" indent="-285750" algn="ctr">
              <a:spcAft>
                <a:spcPts val="1200"/>
              </a:spcAft>
              <a:buFont typeface="Arial" pitchFamily="34" charset="0"/>
              <a:buChar char="•"/>
            </a:pPr>
            <a:endParaRPr lang="en-GB" sz="2000" dirty="0">
              <a:latin typeface="Comic Sans MS" panose="030F0702030302020204" pitchFamily="66" charset="0"/>
            </a:endParaRPr>
          </a:p>
          <a:p>
            <a:pPr marL="285750" indent="-285750" algn="ctr">
              <a:spcAft>
                <a:spcPts val="1200"/>
              </a:spcAft>
              <a:buFont typeface="Arial" pitchFamily="34" charset="0"/>
              <a:buChar char="•"/>
            </a:pPr>
            <a:r>
              <a:rPr lang="en-GB" sz="2000" dirty="0">
                <a:latin typeface="Comic Sans MS" panose="030F0702030302020204" pitchFamily="66" charset="0"/>
              </a:rPr>
              <a:t>We have always taught our pupils about equality and this remains an important part of our curriculum. </a:t>
            </a:r>
          </a:p>
          <a:p>
            <a:pPr marL="285750" indent="-285750" algn="ctr">
              <a:spcAft>
                <a:spcPts val="1200"/>
              </a:spcAft>
              <a:buFont typeface="Arial" pitchFamily="34" charset="0"/>
              <a:buChar char="•"/>
            </a:pPr>
            <a:endParaRPr lang="en-GB" sz="2000" dirty="0">
              <a:latin typeface="Comic Sans MS" panose="030F0702030302020204" pitchFamily="66" charset="0"/>
            </a:endParaRPr>
          </a:p>
          <a:p>
            <a:pPr marL="285750" indent="-285750" algn="ctr">
              <a:spcAft>
                <a:spcPts val="1200"/>
              </a:spcAft>
              <a:buFont typeface="Arial" pitchFamily="34" charset="0"/>
              <a:buChar char="•"/>
            </a:pPr>
            <a:r>
              <a:rPr lang="en-GB" sz="2000" dirty="0">
                <a:latin typeface="Comic Sans MS" panose="030F0702030302020204" pitchFamily="66" charset="0"/>
              </a:rPr>
              <a:t>We consistently work together to support and meet the needs; of children of all genders, of children with special educational needs, of children who are more able, of children with disabilities, of children from all socio-economic backgrounds, of children from all ethnic groups, of children from all religions and of children with a diverse range of linguistic backgrounds.</a:t>
            </a:r>
          </a:p>
          <a:p>
            <a:pPr marL="285750" indent="-285750">
              <a:spcAft>
                <a:spcPts val="1200"/>
              </a:spcAft>
              <a:buFont typeface="Arial" pitchFamily="34" charset="0"/>
              <a:buChar char="•"/>
            </a:pPr>
            <a:endParaRPr lang="en-GB" sz="1400" b="1" dirty="0">
              <a:solidFill>
                <a:srgbClr val="332361"/>
              </a:solidFill>
              <a:latin typeface="Comic Sans MS" panose="030F0702030302020204" pitchFamily="66" charset="0"/>
            </a:endParaRPr>
          </a:p>
        </p:txBody>
      </p:sp>
    </p:spTree>
    <p:extLst>
      <p:ext uri="{BB962C8B-B14F-4D97-AF65-F5344CB8AC3E}">
        <p14:creationId xmlns:p14="http://schemas.microsoft.com/office/powerpoint/2010/main" val="2457172079"/>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4586" y="476672"/>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2627521" y="488866"/>
            <a:ext cx="3886000"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effectLst/>
                <a:latin typeface="Comic Sans MS" panose="030F0702030302020204" pitchFamily="66" charset="0"/>
              </a:rPr>
              <a:t>Our Curriculum</a:t>
            </a:r>
          </a:p>
        </p:txBody>
      </p:sp>
      <p:sp>
        <p:nvSpPr>
          <p:cNvPr id="6" name="TextBox 5"/>
          <p:cNvSpPr txBox="1"/>
          <p:nvPr/>
        </p:nvSpPr>
        <p:spPr>
          <a:xfrm>
            <a:off x="464586" y="1052736"/>
            <a:ext cx="8211870" cy="6247864"/>
          </a:xfrm>
          <a:prstGeom prst="rect">
            <a:avLst/>
          </a:prstGeom>
          <a:noFill/>
        </p:spPr>
        <p:txBody>
          <a:bodyPr wrap="square" rtlCol="0">
            <a:spAutoFit/>
          </a:bodyPr>
          <a:lstStyle/>
          <a:p>
            <a:pPr marL="285750" indent="-285750">
              <a:spcAft>
                <a:spcPts val="1200"/>
              </a:spcAft>
              <a:buFont typeface="Arial" pitchFamily="34" charset="0"/>
              <a:buChar char="•"/>
            </a:pPr>
            <a:r>
              <a:rPr lang="en-GB" sz="2000" dirty="0">
                <a:latin typeface="Comic Sans MS" panose="030F0702030302020204" pitchFamily="66" charset="0"/>
              </a:rPr>
              <a:t>Your child will have taken part in some informal assessments during their first 2 weeks back at school and we will work on any areas which they have not fully retained from last year.</a:t>
            </a:r>
          </a:p>
          <a:p>
            <a:pPr marL="285750" indent="-285750">
              <a:spcAft>
                <a:spcPts val="1200"/>
              </a:spcAft>
              <a:buFont typeface="Arial" pitchFamily="34" charset="0"/>
              <a:buChar char="•"/>
            </a:pPr>
            <a:r>
              <a:rPr lang="en-GB" sz="2000" dirty="0">
                <a:latin typeface="Comic Sans MS" panose="030F0702030302020204" pitchFamily="66" charset="0"/>
              </a:rPr>
              <a:t>Children who are in need of extra support will receive extra  support in class as well as in interventions with teaching staff to ensure that every child makes the progress they need this year.</a:t>
            </a:r>
          </a:p>
          <a:p>
            <a:pPr marL="285750" indent="-285750">
              <a:spcAft>
                <a:spcPts val="1200"/>
              </a:spcAft>
              <a:buFont typeface="Arial" pitchFamily="34" charset="0"/>
              <a:buChar char="•"/>
            </a:pPr>
            <a:r>
              <a:rPr lang="en-GB" sz="2000" dirty="0">
                <a:latin typeface="Comic Sans MS" panose="030F0702030302020204" pitchFamily="66" charset="0"/>
              </a:rPr>
              <a:t>In Year Two we cover all areas of the National Curriculum in a  range of lessons:</a:t>
            </a:r>
          </a:p>
          <a:p>
            <a:pPr algn="ctr">
              <a:spcAft>
                <a:spcPts val="1200"/>
              </a:spcAft>
            </a:pPr>
            <a:r>
              <a:rPr lang="en-GB" sz="2800" i="1" dirty="0">
                <a:latin typeface="Comic Sans MS" panose="030F0702030302020204" pitchFamily="66" charset="0"/>
              </a:rPr>
              <a:t>English (Phonics, Writing, Drama, Book Club/Reading), </a:t>
            </a:r>
          </a:p>
          <a:p>
            <a:pPr algn="ctr">
              <a:spcAft>
                <a:spcPts val="1200"/>
              </a:spcAft>
            </a:pPr>
            <a:r>
              <a:rPr lang="en-GB" sz="2800" i="1" dirty="0">
                <a:latin typeface="Comic Sans MS" panose="030F0702030302020204" pitchFamily="66" charset="0"/>
              </a:rPr>
              <a:t>Maths, Science, Computing, Geography, History, PSHE, RE, Art and Design, Design Technology and Music</a:t>
            </a:r>
            <a:r>
              <a:rPr lang="en-GB" sz="2000" i="1" dirty="0">
                <a:latin typeface="Comic Sans MS" panose="030F0702030302020204" pitchFamily="66" charset="0"/>
              </a:rPr>
              <a:t>. </a:t>
            </a:r>
          </a:p>
          <a:p>
            <a:pPr marL="285750" indent="-285750">
              <a:spcAft>
                <a:spcPts val="1200"/>
              </a:spcAft>
              <a:buFont typeface="Arial" pitchFamily="34" charset="0"/>
              <a:buChar char="•"/>
            </a:pPr>
            <a:endParaRPr lang="en-GB" sz="2000" dirty="0">
              <a:solidFill>
                <a:srgbClr val="442B59"/>
              </a:solidFill>
              <a:latin typeface="Comic Sans MS" panose="030F0702030302020204" pitchFamily="66" charset="0"/>
            </a:endParaRPr>
          </a:p>
          <a:p>
            <a:pPr marL="285750" indent="-285750">
              <a:spcAft>
                <a:spcPts val="1200"/>
              </a:spcAft>
              <a:buFont typeface="Arial" pitchFamily="34" charset="0"/>
              <a:buChar char="•"/>
            </a:pPr>
            <a:endParaRPr lang="en-GB" sz="2000" b="1" dirty="0">
              <a:solidFill>
                <a:srgbClr val="442B59"/>
              </a:solidFill>
              <a:latin typeface="Comic Sans MS" panose="030F0702030302020204" pitchFamily="66" charset="0"/>
            </a:endParaRPr>
          </a:p>
        </p:txBody>
      </p:sp>
    </p:spTree>
    <p:extLst>
      <p:ext uri="{BB962C8B-B14F-4D97-AF65-F5344CB8AC3E}">
        <p14:creationId xmlns:p14="http://schemas.microsoft.com/office/powerpoint/2010/main" val="3729349032"/>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4586" y="476672"/>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664773" y="364305"/>
            <a:ext cx="1978427" cy="584775"/>
          </a:xfrm>
          <a:prstGeom prst="rect">
            <a:avLst/>
          </a:prstGeom>
          <a:noFill/>
        </p:spPr>
        <p:txBody>
          <a:bodyPr wrap="none" lIns="91440" tIns="45720" rIns="91440" bIns="45720">
            <a:spAutoFit/>
          </a:bodyPr>
          <a:lstStyle/>
          <a:p>
            <a:pPr algn="ctr"/>
            <a:r>
              <a:rPr lang="en-US" sz="3200" b="1" cap="none" spc="0" dirty="0">
                <a:ln w="10541" cmpd="sng">
                  <a:solidFill>
                    <a:schemeClr val="accent1">
                      <a:shade val="88000"/>
                      <a:satMod val="110000"/>
                    </a:schemeClr>
                  </a:solidFill>
                  <a:prstDash val="solid"/>
                </a:ln>
                <a:effectLst/>
                <a:latin typeface="Comic Sans MS" panose="030F0702030302020204" pitchFamily="66" charset="0"/>
              </a:rPr>
              <a:t>E-safety</a:t>
            </a:r>
          </a:p>
        </p:txBody>
      </p:sp>
      <p:sp>
        <p:nvSpPr>
          <p:cNvPr id="6" name="TextBox 5"/>
          <p:cNvSpPr txBox="1"/>
          <p:nvPr/>
        </p:nvSpPr>
        <p:spPr>
          <a:xfrm>
            <a:off x="573051" y="820674"/>
            <a:ext cx="7989930" cy="557075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1600" dirty="0">
                <a:latin typeface="Comic Sans MS" panose="030F0702030302020204" pitchFamily="66" charset="0"/>
              </a:rPr>
              <a:t>We continue to educate all pupils on the importance of staying safe when using the internet. To enhance this, please think about some of the following ideas at home: </a:t>
            </a:r>
          </a:p>
          <a:p>
            <a:pPr marL="285750" indent="-285750">
              <a:spcAft>
                <a:spcPts val="1200"/>
              </a:spcAft>
              <a:buFont typeface="Arial" panose="020B0604020202020204" pitchFamily="34" charset="0"/>
              <a:buChar char="•"/>
            </a:pPr>
            <a:r>
              <a:rPr lang="en-GB" sz="1400" dirty="0">
                <a:latin typeface="Comic Sans MS" panose="030F0702030302020204" pitchFamily="66" charset="0"/>
              </a:rPr>
              <a:t>Maintain open discussions with your child and encourage them to talk to you about their internet use: for example who they’re talking to, services they’re using, and any issues they may be experiencing. </a:t>
            </a:r>
          </a:p>
          <a:p>
            <a:pPr marL="285750" indent="-285750">
              <a:spcAft>
                <a:spcPts val="1200"/>
              </a:spcAft>
              <a:buFont typeface="Arial" panose="020B0604020202020204" pitchFamily="34" charset="0"/>
              <a:buChar char="•"/>
            </a:pPr>
            <a:r>
              <a:rPr lang="en-GB" sz="1400" dirty="0">
                <a:latin typeface="Comic Sans MS" panose="030F0702030302020204" pitchFamily="66" charset="0"/>
              </a:rPr>
              <a:t>Give your child strategies to deal with any online content that they are not comfortable with – such as turning off the screen, telling an adult they trust and using online reporting facilities. </a:t>
            </a:r>
          </a:p>
          <a:p>
            <a:pPr marL="285750" indent="-285750">
              <a:spcAft>
                <a:spcPts val="1200"/>
              </a:spcAft>
              <a:buFont typeface="Arial" panose="020B0604020202020204" pitchFamily="34" charset="0"/>
              <a:buChar char="•"/>
            </a:pPr>
            <a:r>
              <a:rPr lang="en-GB" sz="1400" dirty="0">
                <a:latin typeface="Comic Sans MS" panose="030F0702030302020204" pitchFamily="66" charset="0"/>
              </a:rPr>
              <a:t>Consider using filtering software to block unwanted content. In addition to filtering, remember that discussion with your child, and involvement in their internet use, are both effective ways to educate them about the internet.</a:t>
            </a:r>
          </a:p>
          <a:p>
            <a:pPr marL="285750" indent="-285750">
              <a:spcAft>
                <a:spcPts val="1200"/>
              </a:spcAft>
              <a:buFont typeface="Arial" panose="020B0604020202020204" pitchFamily="34" charset="0"/>
              <a:buChar char="•"/>
            </a:pPr>
            <a:r>
              <a:rPr lang="en-GB" sz="1400" dirty="0">
                <a:latin typeface="Comic Sans MS" panose="030F0702030302020204" pitchFamily="66" charset="0"/>
              </a:rPr>
              <a:t>Familiarise yourself with the privacy settings and reporting features available on popular sites, services and apps.</a:t>
            </a:r>
          </a:p>
          <a:p>
            <a:pPr marL="285750" indent="-285750">
              <a:spcAft>
                <a:spcPts val="1200"/>
              </a:spcAft>
              <a:buFont typeface="Arial" panose="020B0604020202020204" pitchFamily="34" charset="0"/>
              <a:buChar char="•"/>
            </a:pPr>
            <a:r>
              <a:rPr lang="en-GB" sz="1400" dirty="0">
                <a:latin typeface="Comic Sans MS" panose="030F0702030302020204" pitchFamily="66" charset="0"/>
              </a:rPr>
              <a:t>Familiarise yourself with the age ratings for games and apps and ensure that any apps your child uses are age appropriate.</a:t>
            </a:r>
          </a:p>
          <a:p>
            <a:pPr marL="285750" indent="-285750">
              <a:spcAft>
                <a:spcPts val="1200"/>
              </a:spcAft>
              <a:buFont typeface="Arial" panose="020B0604020202020204" pitchFamily="34" charset="0"/>
              <a:buChar char="•"/>
            </a:pPr>
            <a:r>
              <a:rPr lang="en-GB" sz="1400" dirty="0">
                <a:latin typeface="Comic Sans MS" panose="030F0702030302020204" pitchFamily="66" charset="0"/>
              </a:rPr>
              <a:t>Encourage your child to use nicknames (where possible) instead of their full name online, to protect their personal information, and create strong passwords for every account. </a:t>
            </a:r>
          </a:p>
          <a:p>
            <a:pPr marL="285750" indent="-285750" algn="ctr">
              <a:spcAft>
                <a:spcPts val="1200"/>
              </a:spcAft>
              <a:buFont typeface="Arial" pitchFamily="34" charset="0"/>
              <a:buChar char="•"/>
            </a:pPr>
            <a:r>
              <a:rPr lang="en-GB" sz="1400" b="1" dirty="0">
                <a:latin typeface="Comic Sans MS" panose="030F0702030302020204" pitchFamily="66" charset="0"/>
              </a:rPr>
              <a:t>Please visit: </a:t>
            </a:r>
            <a:r>
              <a:rPr lang="en-GB" sz="1400" b="1" dirty="0">
                <a:solidFill>
                  <a:srgbClr val="332361"/>
                </a:solidFill>
                <a:latin typeface="Comic Sans MS" panose="030F0702030302020204" pitchFamily="66" charset="0"/>
                <a:hlinkClick r:id="rId3"/>
              </a:rPr>
              <a:t>https://www.childnet.com/parents-and-carers</a:t>
            </a:r>
            <a:r>
              <a:rPr lang="en-GB" sz="1400" b="1" dirty="0">
                <a:solidFill>
                  <a:srgbClr val="332361"/>
                </a:solidFill>
                <a:latin typeface="Comic Sans MS" panose="030F0702030302020204" pitchFamily="66" charset="0"/>
              </a:rPr>
              <a:t> </a:t>
            </a:r>
            <a:r>
              <a:rPr lang="en-GB" sz="1400" b="1" dirty="0">
                <a:latin typeface="Comic Sans MS" panose="030F0702030302020204" pitchFamily="66" charset="0"/>
              </a:rPr>
              <a:t>for more information and support</a:t>
            </a:r>
          </a:p>
        </p:txBody>
      </p:sp>
    </p:spTree>
    <p:extLst>
      <p:ext uri="{BB962C8B-B14F-4D97-AF65-F5344CB8AC3E}">
        <p14:creationId xmlns:p14="http://schemas.microsoft.com/office/powerpoint/2010/main" val="1725673056"/>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3548" y="476672"/>
            <a:ext cx="8136904" cy="6120680"/>
          </a:xfrm>
          <a:prstGeom prst="roundRect">
            <a:avLst/>
          </a:prstGeom>
          <a:solidFill>
            <a:schemeClr val="bg1"/>
          </a:solidFill>
          <a:ln w="88900">
            <a:solidFill>
              <a:srgbClr val="332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2021584" y="697270"/>
            <a:ext cx="5251759" cy="1323439"/>
          </a:xfrm>
          <a:prstGeom prst="rect">
            <a:avLst/>
          </a:prstGeom>
          <a:noFill/>
        </p:spPr>
        <p:txBody>
          <a:bodyPr wrap="none" lIns="91440" tIns="45720" rIns="91440" bIns="45720">
            <a:spAutoFit/>
          </a:bodyPr>
          <a:lstStyle/>
          <a:p>
            <a:pPr algn="ctr"/>
            <a:r>
              <a:rPr lang="en-US" sz="4000" b="1" dirty="0">
                <a:ln w="10541" cmpd="sng">
                  <a:solidFill>
                    <a:schemeClr val="accent1">
                      <a:shade val="88000"/>
                      <a:satMod val="110000"/>
                    </a:schemeClr>
                  </a:solidFill>
                  <a:prstDash val="solid"/>
                </a:ln>
                <a:latin typeface="Comic Sans MS" panose="030F0702030302020204" pitchFamily="66" charset="0"/>
              </a:rPr>
              <a:t>On-going initiatives </a:t>
            </a:r>
          </a:p>
          <a:p>
            <a:pPr algn="ctr"/>
            <a:r>
              <a:rPr lang="en-US" sz="4000" b="1" dirty="0">
                <a:ln w="10541" cmpd="sng">
                  <a:solidFill>
                    <a:schemeClr val="accent1">
                      <a:shade val="88000"/>
                      <a:satMod val="110000"/>
                    </a:schemeClr>
                  </a:solidFill>
                  <a:prstDash val="solid"/>
                </a:ln>
                <a:latin typeface="Comic Sans MS" panose="030F0702030302020204" pitchFamily="66" charset="0"/>
              </a:rPr>
              <a:t>within our school…</a:t>
            </a:r>
            <a:endParaRPr lang="en-US" sz="4000" b="1" cap="none" spc="0" dirty="0">
              <a:ln w="10541" cmpd="sng">
                <a:solidFill>
                  <a:schemeClr val="accent1">
                    <a:shade val="88000"/>
                    <a:satMod val="110000"/>
                  </a:schemeClr>
                </a:solidFill>
                <a:prstDash val="solid"/>
              </a:ln>
              <a:effectLst/>
              <a:latin typeface="Comic Sans MS" panose="030F0702030302020204" pitchFamily="66" charset="0"/>
            </a:endParaRPr>
          </a:p>
        </p:txBody>
      </p:sp>
      <p:sp>
        <p:nvSpPr>
          <p:cNvPr id="6" name="TextBox 5"/>
          <p:cNvSpPr txBox="1"/>
          <p:nvPr/>
        </p:nvSpPr>
        <p:spPr>
          <a:xfrm>
            <a:off x="741029" y="2082354"/>
            <a:ext cx="7584018" cy="3785652"/>
          </a:xfrm>
          <a:prstGeom prst="rect">
            <a:avLst/>
          </a:prstGeom>
          <a:noFill/>
        </p:spPr>
        <p:txBody>
          <a:bodyPr wrap="square" rtlCol="0">
            <a:spAutoFit/>
          </a:bodyPr>
          <a:lstStyle/>
          <a:p>
            <a:pPr marL="285750" indent="-285750">
              <a:spcAft>
                <a:spcPts val="1200"/>
              </a:spcAft>
              <a:buFont typeface="Arial" pitchFamily="34" charset="0"/>
              <a:buChar char="•"/>
            </a:pPr>
            <a:r>
              <a:rPr lang="en-GB" sz="2000" dirty="0">
                <a:latin typeface="Comic Sans MS" panose="030F0702030302020204" pitchFamily="66" charset="0"/>
              </a:rPr>
              <a:t>Continuing to embed our School Values: </a:t>
            </a:r>
            <a:r>
              <a:rPr lang="en-GB" sz="2000" b="1" dirty="0">
                <a:latin typeface="Comic Sans MS" panose="030F0702030302020204" pitchFamily="66" charset="0"/>
              </a:rPr>
              <a:t>Positivity, Respect, Honesty, Kindness and Courage</a:t>
            </a:r>
          </a:p>
          <a:p>
            <a:pPr marL="285750" indent="-285750">
              <a:spcAft>
                <a:spcPts val="1200"/>
              </a:spcAft>
              <a:buFont typeface="Arial" pitchFamily="34" charset="0"/>
              <a:buChar char="•"/>
            </a:pPr>
            <a:r>
              <a:rPr lang="en-GB" sz="2000" dirty="0">
                <a:latin typeface="Comic Sans MS" panose="030F0702030302020204" pitchFamily="66" charset="0"/>
              </a:rPr>
              <a:t>Continuing to utilise our Super Skills for Learning: </a:t>
            </a:r>
            <a:r>
              <a:rPr lang="en-GB" sz="2000" b="1" dirty="0">
                <a:latin typeface="Comic Sans MS" panose="030F0702030302020204" pitchFamily="66" charset="0"/>
              </a:rPr>
              <a:t>Curiosity, Confidence, Creativity, Communicating, making Connections, Collaborating, Risk-taking, Reflecting, Persevering, and being Resourceful</a:t>
            </a:r>
          </a:p>
          <a:p>
            <a:pPr marL="285750" indent="-285750">
              <a:spcAft>
                <a:spcPts val="1200"/>
              </a:spcAft>
              <a:buFont typeface="Arial" pitchFamily="34" charset="0"/>
              <a:buChar char="•"/>
            </a:pPr>
            <a:r>
              <a:rPr lang="en-GB" sz="2000" b="1" dirty="0">
                <a:latin typeface="Comic Sans MS" panose="030F0702030302020204" pitchFamily="66" charset="0"/>
              </a:rPr>
              <a:t>Learning to Learn</a:t>
            </a:r>
          </a:p>
          <a:p>
            <a:pPr marL="285750" indent="-285750">
              <a:spcAft>
                <a:spcPts val="1200"/>
              </a:spcAft>
              <a:buFont typeface="Arial" pitchFamily="34" charset="0"/>
              <a:buChar char="•"/>
            </a:pPr>
            <a:r>
              <a:rPr lang="en-GB" sz="2000" b="1" dirty="0">
                <a:latin typeface="Comic Sans MS" panose="030F0702030302020204" pitchFamily="66" charset="0"/>
              </a:rPr>
              <a:t>Growth Mindset</a:t>
            </a:r>
          </a:p>
          <a:p>
            <a:pPr marL="285750" indent="-285750">
              <a:spcAft>
                <a:spcPts val="1200"/>
              </a:spcAft>
              <a:buFont typeface="Arial" pitchFamily="34" charset="0"/>
              <a:buChar char="•"/>
            </a:pPr>
            <a:r>
              <a:rPr lang="en-GB" sz="2000" dirty="0">
                <a:latin typeface="Comic Sans MS" panose="030F0702030302020204" pitchFamily="66" charset="0"/>
              </a:rPr>
              <a:t>Continuing to teach the knowledge and skills of the National Curriculum for Year One.</a:t>
            </a:r>
          </a:p>
        </p:txBody>
      </p:sp>
    </p:spTree>
    <p:extLst>
      <p:ext uri="{BB962C8B-B14F-4D97-AF65-F5344CB8AC3E}">
        <p14:creationId xmlns:p14="http://schemas.microsoft.com/office/powerpoint/2010/main" val="2325014173"/>
      </p:ext>
    </p:extLst>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15133</TotalTime>
  <Words>2043</Words>
  <Application>Microsoft Office PowerPoint</Application>
  <PresentationFormat>On-screen Show (4:3)</PresentationFormat>
  <Paragraphs>229</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Comic Sans MS</vt:lpstr>
      <vt:lpstr>NTPreCursivek</vt:lpstr>
      <vt:lpstr>SassoonCRInfant</vt:lpstr>
      <vt:lpstr>Segoe Print</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Parry</dc:creator>
  <cp:lastModifiedBy>Stephanie Croucher</cp:lastModifiedBy>
  <cp:revision>236</cp:revision>
  <cp:lastPrinted>2021-09-16T15:45:14Z</cp:lastPrinted>
  <dcterms:created xsi:type="dcterms:W3CDTF">2012-11-23T10:04:32Z</dcterms:created>
  <dcterms:modified xsi:type="dcterms:W3CDTF">2021-09-17T12:20:24Z</dcterms:modified>
</cp:coreProperties>
</file>