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3" r:id="rId3"/>
    <p:sldId id="282" r:id="rId4"/>
    <p:sldId id="283" r:id="rId5"/>
    <p:sldId id="278" r:id="rId6"/>
    <p:sldId id="258" r:id="rId7"/>
    <p:sldId id="259" r:id="rId8"/>
    <p:sldId id="260" r:id="rId9"/>
    <p:sldId id="27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9" r:id="rId19"/>
    <p:sldId id="277" r:id="rId20"/>
    <p:sldId id="274" r:id="rId21"/>
    <p:sldId id="276" r:id="rId22"/>
    <p:sldId id="272" r:id="rId23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42B59"/>
    <a:srgbClr val="332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304011A7-C74D-4BFC-A300-A0BF15105ED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AFA47092-87AF-498C-9DED-1230434C3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525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2A6CAFE6-E10D-4B72-8506-C322E2943950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D662E3DA-0DD1-4EA8-8DE5-DC2B36A5D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49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02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567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6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619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67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40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47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2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53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26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49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02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281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8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0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08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3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0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3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81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E3DA-0DD1-4EA8-8DE5-DC2B36A5D35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CE00-85A7-41D9-A32C-E2E8FB3978C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E203-D39B-4B31-87E5-F4185E5A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CE00-85A7-41D9-A32C-E2E8FB3978C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E203-D39B-4B31-87E5-F4185E5A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CE00-85A7-41D9-A32C-E2E8FB3978C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E203-D39B-4B31-87E5-F4185E5A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CE00-85A7-41D9-A32C-E2E8FB3978C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E203-D39B-4B31-87E5-F4185E5A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8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CE00-85A7-41D9-A32C-E2E8FB3978C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E203-D39B-4B31-87E5-F4185E5A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CE00-85A7-41D9-A32C-E2E8FB3978C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E203-D39B-4B31-87E5-F4185E5A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8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CE00-85A7-41D9-A32C-E2E8FB3978C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E203-D39B-4B31-87E5-F4185E5A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1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CE00-85A7-41D9-A32C-E2E8FB3978C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E203-D39B-4B31-87E5-F4185E5A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CE00-85A7-41D9-A32C-E2E8FB3978C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E203-D39B-4B31-87E5-F4185E5A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CE00-85A7-41D9-A32C-E2E8FB3978C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E203-D39B-4B31-87E5-F4185E5A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CE00-85A7-41D9-A32C-E2E8FB3978C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E203-D39B-4B31-87E5-F4185E5A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CCE00-85A7-41D9-A32C-E2E8FB3978C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7E203-D39B-4B31-87E5-F4185E5A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65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tgames.com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jollylearning.co.uk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bc.co.uk/schools/parents/school_education/" TargetMode="External"/><Relationship Id="rId5" Type="http://schemas.openxmlformats.org/officeDocument/2006/relationships/hyperlink" Target="http://www.educationcity.com/" TargetMode="External"/><Relationship Id="rId4" Type="http://schemas.openxmlformats.org/officeDocument/2006/relationships/hyperlink" Target="http://www.bbc.co.uk/learningzone/clips/" TargetMode="External"/><Relationship Id="rId9" Type="http://schemas.openxmlformats.org/officeDocument/2006/relationships/hyperlink" Target="http://www.mathletics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719632" y="692696"/>
            <a:ext cx="36327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Year One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Parent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Workshop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4367" y="4504207"/>
            <a:ext cx="15632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2017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8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5557" y="462737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38834" y="692696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Writing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81" y="1843658"/>
            <a:ext cx="7704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Key areas to focus on…</a:t>
            </a:r>
          </a:p>
          <a:p>
            <a:endParaRPr lang="en-GB" sz="20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The use of phonics is very important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Learning how to spell high frequency words and use them in their writing (Words of the Week)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Using capital letters and full stops consistently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Once confident in using correct punctuation extending sentences with conjunctions such as and, because, also, if, but, so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Ensure writing engages the reader – creative, exciting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Writing for a purpose (fiction/non-fiction)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1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1453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9826" y="564037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Writing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912" y="1340768"/>
            <a:ext cx="31371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42B59"/>
                </a:solidFill>
                <a:latin typeface="Comic Sans MS" panose="030F0702030302020204" pitchFamily="66" charset="0"/>
              </a:rPr>
              <a:t>This is an example of a </a:t>
            </a: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piece of independent writing, </a:t>
            </a:r>
            <a:r>
              <a:rPr lang="en-GB" b="1" dirty="0">
                <a:solidFill>
                  <a:srgbClr val="442B59"/>
                </a:solidFill>
                <a:latin typeface="Comic Sans MS" panose="030F0702030302020204" pitchFamily="66" charset="0"/>
              </a:rPr>
              <a:t>where we expect the majority of children to be at the beginning of Year One.</a:t>
            </a:r>
          </a:p>
          <a:p>
            <a:pPr algn="ctr"/>
            <a:endParaRPr lang="en-GB" sz="5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An awareness of full stops, but they are not always in the right place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Phonetic attempts at unknown words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Some high frequency words are spelt correctly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Some irregularities in letter size and orientation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algn="ctr"/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t="21351" r="9468" b="14553"/>
          <a:stretch/>
        </p:blipFill>
        <p:spPr>
          <a:xfrm rot="10800000">
            <a:off x="3851920" y="1616026"/>
            <a:ext cx="4320480" cy="4567504"/>
          </a:xfrm>
          <a:prstGeom prst="rect">
            <a:avLst/>
          </a:prstGeom>
          <a:ln w="25400">
            <a:solidFill>
              <a:srgbClr val="332361"/>
            </a:solidFill>
          </a:ln>
        </p:spPr>
      </p:pic>
    </p:spTree>
    <p:extLst>
      <p:ext uri="{BB962C8B-B14F-4D97-AF65-F5344CB8AC3E}">
        <p14:creationId xmlns:p14="http://schemas.microsoft.com/office/powerpoint/2010/main" val="42639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1453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832" y="484718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Writing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953" y="1154361"/>
            <a:ext cx="30243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42B59"/>
                </a:solidFill>
                <a:latin typeface="Comic Sans MS" panose="030F0702030302020204" pitchFamily="66" charset="0"/>
              </a:rPr>
              <a:t>This is an example of </a:t>
            </a: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a piece </a:t>
            </a:r>
            <a:r>
              <a:rPr lang="en-GB" b="1" dirty="0">
                <a:solidFill>
                  <a:srgbClr val="442B59"/>
                </a:solidFill>
                <a:latin typeface="Comic Sans MS" panose="030F0702030302020204" pitchFamily="66" charset="0"/>
              </a:rPr>
              <a:t>of independent writing, where we expect the majority of children to be at the </a:t>
            </a: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end of </a:t>
            </a:r>
            <a:r>
              <a:rPr lang="en-GB" b="1" dirty="0">
                <a:solidFill>
                  <a:srgbClr val="442B59"/>
                </a:solidFill>
                <a:latin typeface="Comic Sans MS" panose="030F0702030302020204" pitchFamily="66" charset="0"/>
              </a:rPr>
              <a:t>Year One.</a:t>
            </a:r>
          </a:p>
          <a:p>
            <a:pPr algn="ctr"/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Attempting to extend sentences </a:t>
            </a:r>
            <a:endParaRPr lang="en-GB" b="1" dirty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Consistently using full stops and capital 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Different sentence starters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High frequency words spelled correctly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Phonetic attempts at unknown words</a:t>
            </a:r>
          </a:p>
          <a:p>
            <a:pPr algn="ctr"/>
            <a:endParaRPr lang="en-GB" sz="20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algn="ctr"/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1775"/>
          <a:stretch/>
        </p:blipFill>
        <p:spPr>
          <a:xfrm>
            <a:off x="3760184" y="1700808"/>
            <a:ext cx="4340207" cy="4509500"/>
          </a:xfrm>
          <a:prstGeom prst="rect">
            <a:avLst/>
          </a:prstGeom>
          <a:ln w="25400">
            <a:solidFill>
              <a:srgbClr val="332361"/>
            </a:solidFill>
          </a:ln>
        </p:spPr>
      </p:pic>
    </p:spTree>
    <p:extLst>
      <p:ext uri="{BB962C8B-B14F-4D97-AF65-F5344CB8AC3E}">
        <p14:creationId xmlns:p14="http://schemas.microsoft.com/office/powerpoint/2010/main" val="34647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600" y="692696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Maths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604341"/>
            <a:ext cx="77048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Key points…</a:t>
            </a:r>
          </a:p>
          <a:p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Relating to real life to solve problems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Very practically based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Understanding processes, </a:t>
            </a:r>
            <a:r>
              <a:rPr lang="en-GB" sz="2000" b="1" u="sng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not</a:t>
            </a: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 learning facts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Understanding the order of numbers – place value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Writing digits appropriately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NO VERTICAL ADDITION!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Maths is not just about number! – Time, money, shape, measure.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Mastering the curriculum – </a:t>
            </a:r>
            <a:r>
              <a:rPr lang="en-GB" sz="2000" b="1" dirty="0" err="1" smtClean="0">
                <a:solidFill>
                  <a:srgbClr val="442B59"/>
                </a:solidFill>
                <a:latin typeface="Comic Sans MS" panose="030F0702030302020204" pitchFamily="66" charset="0"/>
              </a:rPr>
              <a:t>e.g</a:t>
            </a:r>
            <a:r>
              <a:rPr lang="en-GB" sz="2000" b="1" dirty="0">
                <a:solidFill>
                  <a:srgbClr val="442B59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partitioning in different ways or bridging through tens when adding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600" y="692696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Maths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616026"/>
            <a:ext cx="77048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Addition and Subtraction …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Practical use of objects – touch the objects and say the number, (1:1 counting), begin to record using appropriate signs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Reading the ‘number sentence’ – what does it mean? What is it asking you to do?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Counting on/back – e.g. 3+2… put 3 in your head and count on 2. Understand a variety of formats such as 7=?+2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Use of a number square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22+5 – largest number in your head and count on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Using a number line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Giving the children a variety of techniques and letting them choose which one they enjoy using</a:t>
            </a:r>
          </a:p>
          <a:p>
            <a:pPr>
              <a:spcAft>
                <a:spcPts val="1200"/>
              </a:spcAft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1455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600" y="692696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Maths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81" y="1843658"/>
            <a:ext cx="354037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Partitioning and number lines …</a:t>
            </a:r>
          </a:p>
          <a:p>
            <a:pPr algn="ctr"/>
            <a:endParaRPr lang="en-GB" sz="2400" b="1" dirty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NO VERTICAL ADDITION!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>
              <a:spcAft>
                <a:spcPts val="1200"/>
              </a:spcAft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7766" r="8605" b="11087"/>
          <a:stretch/>
        </p:blipFill>
        <p:spPr>
          <a:xfrm>
            <a:off x="4427984" y="1754171"/>
            <a:ext cx="3792582" cy="4323014"/>
          </a:xfrm>
          <a:prstGeom prst="rect">
            <a:avLst/>
          </a:prstGeom>
          <a:ln w="38100">
            <a:solidFill>
              <a:srgbClr val="33236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5364088" y="2132856"/>
            <a:ext cx="1368152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12" y="4221088"/>
            <a:ext cx="2528316" cy="2016252"/>
          </a:xfrm>
          <a:prstGeom prst="rect">
            <a:avLst/>
          </a:prstGeom>
          <a:ln w="44450">
            <a:solidFill>
              <a:srgbClr val="442B59"/>
            </a:solidFill>
          </a:ln>
        </p:spPr>
      </p:pic>
    </p:spTree>
    <p:extLst>
      <p:ext uri="{BB962C8B-B14F-4D97-AF65-F5344CB8AC3E}">
        <p14:creationId xmlns:p14="http://schemas.microsoft.com/office/powerpoint/2010/main" val="22569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1455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960443" y="692696"/>
            <a:ext cx="5238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Word problems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81" y="1843658"/>
            <a:ext cx="35403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Segoe Print" pitchFamily="2" charset="0"/>
            </a:endParaRPr>
          </a:p>
          <a:p>
            <a:pPr>
              <a:spcAft>
                <a:spcPts val="1200"/>
              </a:spcAft>
            </a:pPr>
            <a:endParaRPr lang="en-GB" b="1" dirty="0" smtClean="0">
              <a:solidFill>
                <a:srgbClr val="442B59"/>
              </a:solidFill>
              <a:latin typeface="Segoe Print" pitchFamily="2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Segoe Prin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9" r="3173" b="4990"/>
          <a:stretch/>
        </p:blipFill>
        <p:spPr>
          <a:xfrm>
            <a:off x="2026534" y="2060848"/>
            <a:ext cx="5106751" cy="4025184"/>
          </a:xfrm>
          <a:prstGeom prst="rect">
            <a:avLst/>
          </a:prstGeom>
          <a:ln w="38100">
            <a:solidFill>
              <a:srgbClr val="332361"/>
            </a:solidFill>
          </a:ln>
        </p:spPr>
      </p:pic>
    </p:spTree>
    <p:extLst>
      <p:ext uri="{BB962C8B-B14F-4D97-AF65-F5344CB8AC3E}">
        <p14:creationId xmlns:p14="http://schemas.microsoft.com/office/powerpoint/2010/main" val="30005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1455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6535" y="692696"/>
            <a:ext cx="6426759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Maths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…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not just about number!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996" y="2420888"/>
            <a:ext cx="753941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Measure – length, height, weight, coins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Time – reading the time, solving problems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Shapes – 2D and 3D shapes and their properties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Understanding the combination of all aspects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Fractions are also covered in Year One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1455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1602" y="692696"/>
            <a:ext cx="785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All the other subjects!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996" y="2420888"/>
            <a:ext cx="753941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In Year One we also cover computing, geography, history, science, PSHE, guided reading, RE, art, design technology and music.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1455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5581" y="692696"/>
            <a:ext cx="6168676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P.E.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Indoors and Outdoors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132856"/>
            <a:ext cx="753941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Children must have P.E. kits at school every day of the week.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Children will go onto the Junior School field for outdoor P.E. therefore the children must have a tracksuit for the winter months.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Swimming will take place in the Summer term for Year 1.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375650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21531" y="620688"/>
            <a:ext cx="78486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On-going initiatives for 2017…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00808"/>
            <a:ext cx="74888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Continuing to embed the Super Skills for Learning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Transition </a:t>
            </a:r>
            <a:r>
              <a:rPr lang="en-GB" sz="2000" b="1" dirty="0">
                <a:solidFill>
                  <a:srgbClr val="442B59"/>
                </a:solidFill>
                <a:latin typeface="Comic Sans MS" panose="030F0702030302020204" pitchFamily="66" charset="0"/>
              </a:rPr>
              <a:t>arrangements from Early Years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Outdoor area/learning </a:t>
            </a:r>
            <a:endParaRPr lang="en-GB" sz="2000" b="1" dirty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Personalised creative curriculum – half termly topic web</a:t>
            </a:r>
            <a:endParaRPr lang="en-GB" sz="2000" b="1" dirty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Continuing to teach the New English and Maths curriculum for Year One.</a:t>
            </a:r>
            <a:endParaRPr lang="en-GB" sz="2000" b="1" dirty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Maths challenges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“Mastering” the curriculum rather than rushing through content</a:t>
            </a:r>
            <a:endParaRPr lang="en-GB" sz="2000" b="1" dirty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7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1455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15178" y="483059"/>
            <a:ext cx="753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Home School Learning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59" y="1165913"/>
            <a:ext cx="8036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Children will receive 2 reading books per week. Library books are also available for your child to choose to take home</a:t>
            </a:r>
            <a:r>
              <a:rPr lang="en-GB" sz="2400" b="1" dirty="0">
                <a:solidFill>
                  <a:srgbClr val="442B59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once the class teacher decides its appropriate. </a:t>
            </a:r>
          </a:p>
          <a:p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Every Friday your child will receive ‘Words of the Week’. It will comprise of high frequency words and a further challenge for children to apply the spelling of these words to also.</a:t>
            </a:r>
            <a:r>
              <a:rPr lang="en-GB" sz="2400" b="1" dirty="0">
                <a:solidFill>
                  <a:srgbClr val="442B59"/>
                </a:solidFill>
                <a:latin typeface="Comic Sans MS" panose="030F0702030302020204" pitchFamily="66" charset="0"/>
              </a:rPr>
              <a:t> </a:t>
            </a:r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This work must be completed and returned to school the following Thursday. </a:t>
            </a:r>
          </a:p>
        </p:txBody>
      </p:sp>
    </p:spTree>
    <p:extLst>
      <p:ext uri="{BB962C8B-B14F-4D97-AF65-F5344CB8AC3E}">
        <p14:creationId xmlns:p14="http://schemas.microsoft.com/office/powerpoint/2010/main" val="391261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1455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12701" y="692696"/>
            <a:ext cx="753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Home School Learning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701" y="1154361"/>
            <a:ext cx="75394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As well as words of the week there will be a homework project depending on the topic. For example a country study during our Around the World topic.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There is not a set time for show and tell.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Children can bring things to show that are related to our topic. </a:t>
            </a:r>
            <a:endParaRPr lang="en-GB" sz="2400" b="1" dirty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Handwriting will continue to be a focus throughout home and school learning – try to encourage good habits such as pencil grip and letter 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933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73704" y="692696"/>
            <a:ext cx="56124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Helpful websites…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4996" y="2420888"/>
            <a:ext cx="7539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solidFill>
                <a:srgbClr val="442B59"/>
              </a:solidFill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 smtClean="0">
              <a:solidFill>
                <a:srgbClr val="442B59"/>
              </a:solidFill>
              <a:latin typeface="Segoe Pri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945" y="1844824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hlinkClick r:id="rId4"/>
              </a:rPr>
              <a:t>http://www.bbc.co.uk/learningzone/clips/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5"/>
              </a:rPr>
              <a:t>www.educationcity.com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6"/>
              </a:rPr>
              <a:t>http://www.bbc.co.uk/schools/parents/school_education/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(information about schools and learning)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  <a:hlinkClick r:id="rId7"/>
              </a:rPr>
              <a:t>http://jollylearning.co.uk/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(information about phonics and how to say the sounds)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8"/>
              </a:rPr>
              <a:t>http://www.ictgames.com</a:t>
            </a:r>
            <a:r>
              <a:rPr lang="en-GB" dirty="0" smtClean="0">
                <a:latin typeface="Comic Sans MS" panose="030F0702030302020204" pitchFamily="66" charset="0"/>
                <a:hlinkClick r:id="rId8"/>
              </a:rPr>
              <a:t>/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(Maths and Literacy games</a:t>
            </a:r>
            <a:r>
              <a:rPr lang="en-GB" dirty="0" smtClean="0">
                <a:latin typeface="Comic Sans MS" panose="030F0702030302020204" pitchFamily="66" charset="0"/>
              </a:rPr>
              <a:t>)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9"/>
              </a:rPr>
              <a:t>http://www.mathletics.co.uk</a:t>
            </a:r>
            <a:r>
              <a:rPr lang="en-GB" dirty="0" smtClean="0">
                <a:latin typeface="Comic Sans MS" panose="030F0702030302020204" pitchFamily="66" charset="0"/>
                <a:hlinkClick r:id="rId9"/>
              </a:rPr>
              <a:t>/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(</a:t>
            </a:r>
            <a:r>
              <a:rPr lang="en-GB" dirty="0" smtClean="0">
                <a:latin typeface="Comic Sans MS" panose="030F0702030302020204" pitchFamily="66" charset="0"/>
              </a:rPr>
              <a:t>Math’s homework learning portal)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375650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Image result for growth minds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1" y="591213"/>
            <a:ext cx="748883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375650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91580" y="838582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Areas covered</a:t>
            </a:r>
          </a:p>
          <a:p>
            <a:pPr marL="571500" indent="-571500" algn="ctr">
              <a:buFontTx/>
              <a:buChar char="-"/>
            </a:pPr>
            <a:r>
              <a:rPr lang="en-GB" sz="4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Reading</a:t>
            </a:r>
          </a:p>
          <a:p>
            <a:pPr marL="571500" indent="-571500" algn="ctr">
              <a:buFontTx/>
              <a:buChar char="-"/>
            </a:pPr>
            <a:r>
              <a:rPr lang="en-GB" sz="4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Writing</a:t>
            </a:r>
          </a:p>
          <a:p>
            <a:pPr marL="571500" indent="-571500" algn="ctr">
              <a:buFontTx/>
              <a:buChar char="-"/>
            </a:pPr>
            <a:r>
              <a:rPr lang="en-GB" sz="4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Maths</a:t>
            </a:r>
          </a:p>
          <a:p>
            <a:pPr marL="571500" indent="-571500" algn="ctr">
              <a:buFontTx/>
              <a:buChar char="-"/>
            </a:pPr>
            <a:r>
              <a:rPr lang="en-GB" sz="4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Other subjects</a:t>
            </a:r>
          </a:p>
          <a:p>
            <a:pPr marL="571500" indent="-571500" algn="ctr">
              <a:buFontTx/>
              <a:buChar char="-"/>
            </a:pPr>
            <a:r>
              <a:rPr lang="en-GB" sz="4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PE</a:t>
            </a:r>
          </a:p>
          <a:p>
            <a:pPr marL="571500" indent="-571500" algn="ctr">
              <a:buFontTx/>
              <a:buChar char="-"/>
            </a:pPr>
            <a:r>
              <a:rPr lang="en-GB" sz="4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Home learning</a:t>
            </a:r>
          </a:p>
          <a:p>
            <a:pPr marL="571500" indent="-571500" algn="ctr">
              <a:buFontTx/>
              <a:buChar char="-"/>
            </a:pPr>
            <a:r>
              <a:rPr lang="en-GB" sz="4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Questions</a:t>
            </a:r>
          </a:p>
          <a:p>
            <a:pPr marL="571500" indent="-571500" algn="ctr">
              <a:buFontTx/>
              <a:buChar char="-"/>
            </a:pP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375650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700808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examples of where the children should be are a guideline and NOT exact. Every child is different and will work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from their own starting points.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13987" y="692696"/>
            <a:ext cx="2731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Reading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81" y="1843658"/>
            <a:ext cx="77048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Key areas to focus on…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Use of phonics to sound out unknown words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Sight vocabulary of high frequency words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Taking account of punctuation, for example pausing at full stops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Discussion of a book to increase your child’s comprehension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Use of expression and using different voices!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READ FOR ENJOYMENT!!</a:t>
            </a:r>
            <a:endParaRPr lang="en-GB" sz="2000" b="1" dirty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1453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3987" y="692696"/>
            <a:ext cx="2731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Reading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3918252" cy="4464496"/>
          </a:xfrm>
          <a:prstGeom prst="rect">
            <a:avLst/>
          </a:prstGeom>
          <a:ln w="25400">
            <a:solidFill>
              <a:srgbClr val="442B5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1560" y="1917119"/>
            <a:ext cx="33843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This is an example of a book, where we expect the majority of children to be at the beginning of Year One.</a:t>
            </a:r>
          </a:p>
          <a:p>
            <a:pPr algn="ctr"/>
            <a:endParaRPr lang="en-GB" sz="20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Uses mainly phonetic words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Contains high frequency words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Clear picture clues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algn="ctr"/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13987" y="692696"/>
            <a:ext cx="2731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Reading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438" y="1988840"/>
            <a:ext cx="41764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442B59"/>
                </a:solidFill>
                <a:latin typeface="Comic Sans MS" panose="030F0702030302020204" pitchFamily="66" charset="0"/>
              </a:rPr>
              <a:t>This is an example of a book, where we expect the majority of children to be at the </a:t>
            </a: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end of </a:t>
            </a:r>
            <a:r>
              <a:rPr lang="en-GB" sz="2000" b="1" dirty="0">
                <a:solidFill>
                  <a:srgbClr val="442B59"/>
                </a:solidFill>
                <a:latin typeface="Comic Sans MS" panose="030F0702030302020204" pitchFamily="66" charset="0"/>
              </a:rPr>
              <a:t>Year One.</a:t>
            </a:r>
          </a:p>
          <a:p>
            <a:pPr algn="ctr"/>
            <a:endParaRPr lang="en-GB" sz="20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More punctuation used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More complex sentences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Extended vocabulary</a:t>
            </a:r>
            <a:endParaRPr lang="en-GB" sz="2000" b="1" dirty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Some general picture clues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algn="ctr"/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762"/>
          <a:stretch/>
        </p:blipFill>
        <p:spPr>
          <a:xfrm>
            <a:off x="4788024" y="1620961"/>
            <a:ext cx="3240360" cy="4544343"/>
          </a:xfrm>
          <a:prstGeom prst="rect">
            <a:avLst/>
          </a:prstGeom>
          <a:ln w="25400">
            <a:solidFill>
              <a:srgbClr val="332361"/>
            </a:solidFill>
          </a:ln>
        </p:spPr>
      </p:pic>
    </p:spTree>
    <p:extLst>
      <p:ext uri="{BB962C8B-B14F-4D97-AF65-F5344CB8AC3E}">
        <p14:creationId xmlns:p14="http://schemas.microsoft.com/office/powerpoint/2010/main" val="3708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04664"/>
            <a:ext cx="8136904" cy="612068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332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6541" y="692696"/>
            <a:ext cx="2566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442B59"/>
                    </a:gs>
                    <a:gs pos="50000">
                      <a:srgbClr val="442B59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Phonics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442B59"/>
                  </a:gs>
                  <a:gs pos="50000">
                    <a:srgbClr val="442B59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507" y="1616026"/>
            <a:ext cx="77609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Over the course of the year the children will revise all phase 3, 4 &amp; 5 sounds through daily sessions in class. </a:t>
            </a:r>
          </a:p>
          <a:p>
            <a:pPr algn="ctr"/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Children will be taught to break up words into their sounds, and then blend the sounds together to read the word. </a:t>
            </a:r>
          </a:p>
          <a:p>
            <a:pPr algn="ctr"/>
            <a:endParaRPr lang="en-GB" sz="2000" b="1" dirty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There will be a National Phonic Screening check in June </a:t>
            </a: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2018 </a:t>
            </a:r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where all children will be assessed on their phonetic knowledge. This is done by asking the children to read real and ‘alien’ words. </a:t>
            </a:r>
          </a:p>
          <a:p>
            <a:pPr algn="ctr"/>
            <a:endParaRPr lang="en-GB" sz="2000" b="1" dirty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solidFill>
                  <a:srgbClr val="442B59"/>
                </a:solidFill>
                <a:latin typeface="Comic Sans MS" panose="030F0702030302020204" pitchFamily="66" charset="0"/>
              </a:rPr>
              <a:t>A Phonic workshop will be held prior to the check with more information. </a:t>
            </a:r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  <a:p>
            <a:pPr algn="ctr"/>
            <a:endParaRPr lang="en-GB" b="1" dirty="0" smtClean="0">
              <a:solidFill>
                <a:srgbClr val="442B5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12794</TotalTime>
  <Words>1078</Words>
  <Application>Microsoft Office PowerPoint</Application>
  <PresentationFormat>On-screen Show (4:3)</PresentationFormat>
  <Paragraphs>179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Parry</dc:creator>
  <cp:lastModifiedBy>Natasha Parry</cp:lastModifiedBy>
  <cp:revision>55</cp:revision>
  <cp:lastPrinted>2013-09-18T11:33:35Z</cp:lastPrinted>
  <dcterms:created xsi:type="dcterms:W3CDTF">2012-11-23T10:04:32Z</dcterms:created>
  <dcterms:modified xsi:type="dcterms:W3CDTF">2017-09-18T09:49:47Z</dcterms:modified>
</cp:coreProperties>
</file>