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58" r:id="rId3"/>
    <p:sldId id="259" r:id="rId4"/>
    <p:sldId id="260" r:id="rId5"/>
    <p:sldId id="261" r:id="rId6"/>
    <p:sldId id="264" r:id="rId7"/>
    <p:sldId id="265" r:id="rId8"/>
    <p:sldId id="262" r:id="rId9"/>
    <p:sldId id="263" r:id="rId10"/>
    <p:sldId id="266" r:id="rId11"/>
    <p:sldId id="278" r:id="rId12"/>
    <p:sldId id="267" r:id="rId13"/>
    <p:sldId id="273" r:id="rId14"/>
    <p:sldId id="268" r:id="rId15"/>
    <p:sldId id="269" r:id="rId16"/>
    <p:sldId id="280" r:id="rId17"/>
    <p:sldId id="270" r:id="rId18"/>
    <p:sldId id="281" r:id="rId19"/>
    <p:sldId id="271" r:id="rId20"/>
    <p:sldId id="272" r:id="rId21"/>
    <p:sldId id="274" r:id="rId22"/>
    <p:sldId id="275" r:id="rId23"/>
    <p:sldId id="276" r:id="rId24"/>
    <p:sldId id="279" r:id="rId25"/>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863" autoAdjust="0"/>
  </p:normalViewPr>
  <p:slideViewPr>
    <p:cSldViewPr>
      <p:cViewPr varScale="1">
        <p:scale>
          <a:sx n="42" d="100"/>
          <a:sy n="42" d="100"/>
        </p:scale>
        <p:origin x="1326" y="30"/>
      </p:cViewPr>
      <p:guideLst>
        <p:guide orient="horz" pos="2160"/>
        <p:guide pos="2880"/>
      </p:guideLst>
    </p:cSldViewPr>
  </p:slideViewPr>
  <p:notesTextViewPr>
    <p:cViewPr>
      <p:scale>
        <a:sx n="1" d="1"/>
        <a:sy n="1" d="1"/>
      </p:scale>
      <p:origin x="0" y="0"/>
    </p:cViewPr>
  </p:notesTextViewPr>
  <p:sorterViewPr>
    <p:cViewPr>
      <p:scale>
        <a:sx n="100" d="100"/>
        <a:sy n="100" d="100"/>
      </p:scale>
      <p:origin x="0" y="31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sz="quarter" idx="1"/>
          </p:nvPr>
        </p:nvSpPr>
        <p:spPr>
          <a:xfrm>
            <a:off x="3890008" y="0"/>
            <a:ext cx="2975928" cy="499745"/>
          </a:xfrm>
          <a:prstGeom prst="rect">
            <a:avLst/>
          </a:prstGeom>
        </p:spPr>
        <p:txBody>
          <a:bodyPr vert="horz" lIns="96350" tIns="48175" rIns="96350" bIns="48175" rtlCol="0"/>
          <a:lstStyle>
            <a:lvl1pPr algn="r">
              <a:defRPr sz="1300"/>
            </a:lvl1pPr>
          </a:lstStyle>
          <a:p>
            <a:fld id="{E7279517-3792-4468-B1B5-A2A52A52D2B6}" type="datetimeFigureOut">
              <a:rPr lang="en-GB" smtClean="0"/>
              <a:t>11/09/2017</a:t>
            </a:fld>
            <a:endParaRPr lang="en-GB"/>
          </a:p>
        </p:txBody>
      </p:sp>
      <p:sp>
        <p:nvSpPr>
          <p:cNvPr id="4" name="Footer Placeholder 3"/>
          <p:cNvSpPr>
            <a:spLocks noGrp="1"/>
          </p:cNvSpPr>
          <p:nvPr>
            <p:ph type="ftr" sz="quarter" idx="2"/>
          </p:nvPr>
        </p:nvSpPr>
        <p:spPr>
          <a:xfrm>
            <a:off x="0" y="9493420"/>
            <a:ext cx="2975928" cy="499745"/>
          </a:xfrm>
          <a:prstGeom prst="rect">
            <a:avLst/>
          </a:prstGeom>
        </p:spPr>
        <p:txBody>
          <a:bodyPr vert="horz" lIns="96350" tIns="48175" rIns="96350" bIns="48175" rtlCol="0" anchor="b"/>
          <a:lstStyle>
            <a:lvl1pPr algn="l">
              <a:defRPr sz="1300"/>
            </a:lvl1pPr>
          </a:lstStyle>
          <a:p>
            <a:endParaRPr lang="en-GB"/>
          </a:p>
        </p:txBody>
      </p:sp>
      <p:sp>
        <p:nvSpPr>
          <p:cNvPr id="5" name="Slide Number Placeholder 4"/>
          <p:cNvSpPr>
            <a:spLocks noGrp="1"/>
          </p:cNvSpPr>
          <p:nvPr>
            <p:ph type="sldNum" sz="quarter" idx="3"/>
          </p:nvPr>
        </p:nvSpPr>
        <p:spPr>
          <a:xfrm>
            <a:off x="3890008" y="9493420"/>
            <a:ext cx="2975928" cy="499745"/>
          </a:xfrm>
          <a:prstGeom prst="rect">
            <a:avLst/>
          </a:prstGeom>
        </p:spPr>
        <p:txBody>
          <a:bodyPr vert="horz" lIns="96350" tIns="48175" rIns="96350" bIns="48175" rtlCol="0" anchor="b"/>
          <a:lstStyle>
            <a:lvl1pPr algn="r">
              <a:defRPr sz="1300"/>
            </a:lvl1pPr>
          </a:lstStyle>
          <a:p>
            <a:fld id="{069C0575-3F58-492A-9451-41FC667BF5B2}" type="slidenum">
              <a:rPr lang="en-GB" smtClean="0"/>
              <a:t>‹#›</a:t>
            </a:fld>
            <a:endParaRPr lang="en-GB"/>
          </a:p>
        </p:txBody>
      </p:sp>
    </p:spTree>
    <p:extLst>
      <p:ext uri="{BB962C8B-B14F-4D97-AF65-F5344CB8AC3E}">
        <p14:creationId xmlns:p14="http://schemas.microsoft.com/office/powerpoint/2010/main" val="283440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vl1pPr>
          </a:lstStyle>
          <a:p>
            <a:fld id="{44D5739A-91DF-4B13-AA82-8033164DE4E1}" type="datetimeFigureOut">
              <a:rPr lang="en-GB" smtClean="0"/>
              <a:t>11/09/2017</a:t>
            </a:fld>
            <a:endParaRPr lang="en-GB"/>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GB"/>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vl1pPr>
          </a:lstStyle>
          <a:p>
            <a:endParaRPr lang="en-GB"/>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vl1pPr>
          </a:lstStyle>
          <a:p>
            <a:fld id="{E14B9687-FB4F-4893-887F-8E09BAAB6C5C}" type="slidenum">
              <a:rPr lang="en-GB" smtClean="0"/>
              <a:t>‹#›</a:t>
            </a:fld>
            <a:endParaRPr lang="en-GB"/>
          </a:p>
        </p:txBody>
      </p:sp>
    </p:spTree>
    <p:extLst>
      <p:ext uri="{BB962C8B-B14F-4D97-AF65-F5344CB8AC3E}">
        <p14:creationId xmlns:p14="http://schemas.microsoft.com/office/powerpoint/2010/main" val="25046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1</a:t>
            </a:fld>
            <a:endParaRPr lang="en-GB"/>
          </a:p>
        </p:txBody>
      </p:sp>
    </p:spTree>
    <p:extLst>
      <p:ext uri="{BB962C8B-B14F-4D97-AF65-F5344CB8AC3E}">
        <p14:creationId xmlns:p14="http://schemas.microsoft.com/office/powerpoint/2010/main" val="4126573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u="sng" dirty="0">
                <a:latin typeface="Comic Sans MS" panose="030F0702030302020204" pitchFamily="66" charset="0"/>
              </a:rPr>
              <a:t>Reading ELG:</a:t>
            </a:r>
          </a:p>
          <a:p>
            <a:r>
              <a:rPr lang="en-GB" sz="1300" dirty="0">
                <a:latin typeface="Comic Sans MS" panose="030F0702030302020204" pitchFamily="66" charset="0"/>
              </a:rPr>
              <a:t>Children read and understand simple sentences. They use phonic knowledge to decode regular words and read them accurately. They also read some common irregular words. They demonstrate understanding when talking with others about what they have read</a:t>
            </a:r>
          </a:p>
          <a:p>
            <a:endParaRPr lang="en-GB" sz="1300" dirty="0">
              <a:latin typeface="Comic Sans MS" panose="030F0702030302020204" pitchFamily="66" charset="0"/>
            </a:endParaRPr>
          </a:p>
          <a:p>
            <a:r>
              <a:rPr lang="en-GB" sz="1300" u="sng" dirty="0">
                <a:latin typeface="Comic Sans MS" panose="030F0702030302020204" pitchFamily="66" charset="0"/>
              </a:rPr>
              <a:t>Writing ELG:</a:t>
            </a:r>
          </a:p>
          <a:p>
            <a:r>
              <a:rPr lang="en-GB" sz="1300" dirty="0">
                <a:latin typeface="Comic Sans MS" panose="030F0702030302020204" pitchFamily="66" charset="0"/>
              </a:rPr>
              <a:t>Children use their phonics knowledge to write words in ways which match their spoken sounds. They also write some irregular common words. They write simple sentences which can be read by themselves and others. Some words are spelt correctly and other are phonetically plausible.</a:t>
            </a:r>
          </a:p>
          <a:p>
            <a:endParaRPr lang="en-GB" dirty="0"/>
          </a:p>
        </p:txBody>
      </p:sp>
      <p:sp>
        <p:nvSpPr>
          <p:cNvPr id="4" name="Slide Number Placeholder 3"/>
          <p:cNvSpPr>
            <a:spLocks noGrp="1"/>
          </p:cNvSpPr>
          <p:nvPr>
            <p:ph type="sldNum" sz="quarter" idx="10"/>
          </p:nvPr>
        </p:nvSpPr>
        <p:spPr/>
        <p:txBody>
          <a:bodyPr/>
          <a:lstStyle/>
          <a:p>
            <a:fld id="{E14B9687-FB4F-4893-887F-8E09BAAB6C5C}" type="slidenum">
              <a:rPr lang="en-GB" smtClean="0"/>
              <a:t>10</a:t>
            </a:fld>
            <a:endParaRPr lang="en-GB"/>
          </a:p>
        </p:txBody>
      </p:sp>
    </p:spTree>
    <p:extLst>
      <p:ext uri="{BB962C8B-B14F-4D97-AF65-F5344CB8AC3E}">
        <p14:creationId xmlns:p14="http://schemas.microsoft.com/office/powerpoint/2010/main" val="854990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u="sng" dirty="0">
                <a:latin typeface="Comic Sans MS" panose="030F0702030302020204" pitchFamily="66" charset="0"/>
              </a:rPr>
              <a:t>Numbers ELG:</a:t>
            </a:r>
          </a:p>
          <a:p>
            <a:r>
              <a:rPr lang="en-GB" sz="1300" dirty="0">
                <a:latin typeface="Comic Sans MS" panose="030F0702030302020204" pitchFamily="66" charset="0"/>
              </a:rPr>
              <a:t>Children count reliably with numbers from on to 20, place them in order and say which number is one more or less than a give number. Using quantities and objects, they add and subtract two single-digit numbers and count on or back to find the answer. They solve problems, including doubling, halving and sharing.</a:t>
            </a:r>
          </a:p>
          <a:p>
            <a:endParaRPr lang="en-GB" dirty="0" smtClean="0"/>
          </a:p>
          <a:p>
            <a:r>
              <a:rPr lang="en-GB" sz="1300" u="sng" dirty="0">
                <a:latin typeface="Comic Sans MS" panose="030F0702030302020204" pitchFamily="66" charset="0"/>
              </a:rPr>
              <a:t>Shape, space and measure ELG:</a:t>
            </a:r>
          </a:p>
          <a:p>
            <a:r>
              <a:rPr lang="en-GB" sz="1300" dirty="0">
                <a:latin typeface="Comic Sans MS" panose="030F0702030302020204" pitchFamily="66" charset="0"/>
              </a:rPr>
              <a:t>Children will use everyday language to talk about size, weight, capacity, position, distance, time and money to compare quantities and objects to solve problems. They recognise, create and describe patterns. They explore characteristics of everyday objects and shapes and use mathematical language to describe them.</a:t>
            </a:r>
          </a:p>
          <a:p>
            <a:endParaRPr lang="en-GB" dirty="0"/>
          </a:p>
        </p:txBody>
      </p:sp>
      <p:sp>
        <p:nvSpPr>
          <p:cNvPr id="4" name="Slide Number Placeholder 3"/>
          <p:cNvSpPr>
            <a:spLocks noGrp="1"/>
          </p:cNvSpPr>
          <p:nvPr>
            <p:ph type="sldNum" sz="quarter" idx="10"/>
          </p:nvPr>
        </p:nvSpPr>
        <p:spPr/>
        <p:txBody>
          <a:bodyPr/>
          <a:lstStyle/>
          <a:p>
            <a:fld id="{E14B9687-FB4F-4893-887F-8E09BAAB6C5C}" type="slidenum">
              <a:rPr lang="en-GB" smtClean="0"/>
              <a:t>12</a:t>
            </a:fld>
            <a:endParaRPr lang="en-GB"/>
          </a:p>
        </p:txBody>
      </p:sp>
    </p:spTree>
    <p:extLst>
      <p:ext uri="{BB962C8B-B14F-4D97-AF65-F5344CB8AC3E}">
        <p14:creationId xmlns:p14="http://schemas.microsoft.com/office/powerpoint/2010/main" val="234366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13</a:t>
            </a:fld>
            <a:endParaRPr lang="en-GB"/>
          </a:p>
        </p:txBody>
      </p:sp>
    </p:spTree>
    <p:extLst>
      <p:ext uri="{BB962C8B-B14F-4D97-AF65-F5344CB8AC3E}">
        <p14:creationId xmlns:p14="http://schemas.microsoft.com/office/powerpoint/2010/main" val="365352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omic Sans MS" panose="030F0702030302020204" pitchFamily="66" charset="0"/>
            </a:endParaRPr>
          </a:p>
          <a:p>
            <a:pPr lvl="0"/>
            <a:r>
              <a:rPr lang="en-GB" sz="1300" dirty="0">
                <a:solidFill>
                  <a:srgbClr val="000000"/>
                </a:solidFill>
                <a:latin typeface="Comic Sans MS" panose="030F0702030302020204" pitchFamily="66" charset="0"/>
              </a:rPr>
              <a:t>Children in Reception learn by playing and exploring, being active, and through creative and critical thinking which takes place in both the indoor and outdoor classrooms.</a:t>
            </a:r>
          </a:p>
          <a:p>
            <a:pPr lvl="0"/>
            <a:r>
              <a:rPr lang="en-GB" sz="1300" dirty="0">
                <a:solidFill>
                  <a:srgbClr val="000000"/>
                </a:solidFill>
                <a:latin typeface="Comic Sans MS" panose="030F0702030302020204" pitchFamily="66" charset="0"/>
              </a:rPr>
              <a:t>Activities are planned carefully by our teachers to facilitate this type of learning and suited to your child’s unique needs and interests.</a:t>
            </a:r>
          </a:p>
          <a:p>
            <a:endParaRPr lang="en-GB" dirty="0" smtClean="0"/>
          </a:p>
          <a:p>
            <a:r>
              <a:rPr lang="en-GB" sz="1300" dirty="0">
                <a:latin typeface="Comic Sans MS" panose="030F0702030302020204" pitchFamily="66" charset="0"/>
              </a:rPr>
              <a:t>Key aspects of Effective Learning Characteristics include children:</a:t>
            </a:r>
          </a:p>
          <a:p>
            <a:r>
              <a:rPr lang="en-GB" sz="1300" dirty="0">
                <a:latin typeface="Comic Sans MS" panose="030F0702030302020204" pitchFamily="66" charset="0"/>
              </a:rPr>
              <a:t>being willing to have a go;</a:t>
            </a:r>
          </a:p>
          <a:p>
            <a:r>
              <a:rPr lang="en-GB" sz="1300" dirty="0">
                <a:latin typeface="Comic Sans MS" panose="030F0702030302020204" pitchFamily="66" charset="0"/>
              </a:rPr>
              <a:t>being involved and concentrating;</a:t>
            </a:r>
          </a:p>
          <a:p>
            <a:r>
              <a:rPr lang="en-GB" sz="1300" dirty="0">
                <a:latin typeface="Comic Sans MS" panose="030F0702030302020204" pitchFamily="66" charset="0"/>
              </a:rPr>
              <a:t>having their own ideas;</a:t>
            </a:r>
          </a:p>
          <a:p>
            <a:r>
              <a:rPr lang="en-GB" sz="1300" dirty="0">
                <a:latin typeface="Comic Sans MS" panose="030F0702030302020204" pitchFamily="66" charset="0"/>
              </a:rPr>
              <a:t>choosing ways to do things;</a:t>
            </a:r>
          </a:p>
          <a:p>
            <a:r>
              <a:rPr lang="en-GB" sz="1300" dirty="0">
                <a:latin typeface="Comic Sans MS" panose="030F0702030302020204" pitchFamily="66" charset="0"/>
              </a:rPr>
              <a:t>finding new ways; and </a:t>
            </a:r>
          </a:p>
          <a:p>
            <a:r>
              <a:rPr lang="en-GB" sz="1300" dirty="0">
                <a:latin typeface="Comic Sans MS" panose="030F0702030302020204" pitchFamily="66" charset="0"/>
              </a:rPr>
              <a:t>enjoying achieving what they set out to do.</a:t>
            </a:r>
          </a:p>
          <a:p>
            <a:endParaRPr lang="en-GB" dirty="0"/>
          </a:p>
        </p:txBody>
      </p:sp>
      <p:sp>
        <p:nvSpPr>
          <p:cNvPr id="4" name="Slide Number Placeholder 3"/>
          <p:cNvSpPr>
            <a:spLocks noGrp="1"/>
          </p:cNvSpPr>
          <p:nvPr>
            <p:ph type="sldNum" sz="quarter" idx="10"/>
          </p:nvPr>
        </p:nvSpPr>
        <p:spPr/>
        <p:txBody>
          <a:bodyPr/>
          <a:lstStyle/>
          <a:p>
            <a:fld id="{E14B9687-FB4F-4893-887F-8E09BAAB6C5C}" type="slidenum">
              <a:rPr lang="en-GB" smtClean="0"/>
              <a:t>14</a:t>
            </a:fld>
            <a:endParaRPr lang="en-GB"/>
          </a:p>
        </p:txBody>
      </p:sp>
    </p:spTree>
    <p:extLst>
      <p:ext uri="{BB962C8B-B14F-4D97-AF65-F5344CB8AC3E}">
        <p14:creationId xmlns:p14="http://schemas.microsoft.com/office/powerpoint/2010/main" val="317013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15</a:t>
            </a:fld>
            <a:endParaRPr lang="en-GB"/>
          </a:p>
        </p:txBody>
      </p:sp>
    </p:spTree>
    <p:extLst>
      <p:ext uri="{BB962C8B-B14F-4D97-AF65-F5344CB8AC3E}">
        <p14:creationId xmlns:p14="http://schemas.microsoft.com/office/powerpoint/2010/main" val="206009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17</a:t>
            </a:fld>
            <a:endParaRPr lang="en-GB"/>
          </a:p>
        </p:txBody>
      </p:sp>
    </p:spTree>
    <p:extLst>
      <p:ext uri="{BB962C8B-B14F-4D97-AF65-F5344CB8AC3E}">
        <p14:creationId xmlns:p14="http://schemas.microsoft.com/office/powerpoint/2010/main" val="133775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19</a:t>
            </a:fld>
            <a:endParaRPr lang="en-GB"/>
          </a:p>
        </p:txBody>
      </p:sp>
    </p:spTree>
    <p:extLst>
      <p:ext uri="{BB962C8B-B14F-4D97-AF65-F5344CB8AC3E}">
        <p14:creationId xmlns:p14="http://schemas.microsoft.com/office/powerpoint/2010/main" val="1253708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20</a:t>
            </a:fld>
            <a:endParaRPr lang="en-GB"/>
          </a:p>
        </p:txBody>
      </p:sp>
    </p:spTree>
    <p:extLst>
      <p:ext uri="{BB962C8B-B14F-4D97-AF65-F5344CB8AC3E}">
        <p14:creationId xmlns:p14="http://schemas.microsoft.com/office/powerpoint/2010/main" val="929838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21</a:t>
            </a:fld>
            <a:endParaRPr lang="en-GB"/>
          </a:p>
        </p:txBody>
      </p:sp>
    </p:spTree>
    <p:extLst>
      <p:ext uri="{BB962C8B-B14F-4D97-AF65-F5344CB8AC3E}">
        <p14:creationId xmlns:p14="http://schemas.microsoft.com/office/powerpoint/2010/main" val="3761869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22</a:t>
            </a:fld>
            <a:endParaRPr lang="en-GB"/>
          </a:p>
        </p:txBody>
      </p:sp>
    </p:spTree>
    <p:extLst>
      <p:ext uri="{BB962C8B-B14F-4D97-AF65-F5344CB8AC3E}">
        <p14:creationId xmlns:p14="http://schemas.microsoft.com/office/powerpoint/2010/main" val="343410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4B9687-FB4F-4893-887F-8E09BAAB6C5C}" type="slidenum">
              <a:rPr lang="en-GB" smtClean="0"/>
              <a:t>2</a:t>
            </a:fld>
            <a:endParaRPr lang="en-GB"/>
          </a:p>
        </p:txBody>
      </p:sp>
    </p:spTree>
    <p:extLst>
      <p:ext uri="{BB962C8B-B14F-4D97-AF65-F5344CB8AC3E}">
        <p14:creationId xmlns:p14="http://schemas.microsoft.com/office/powerpoint/2010/main" val="1804150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23</a:t>
            </a:fld>
            <a:endParaRPr lang="en-GB"/>
          </a:p>
        </p:txBody>
      </p:sp>
    </p:spTree>
    <p:extLst>
      <p:ext uri="{BB962C8B-B14F-4D97-AF65-F5344CB8AC3E}">
        <p14:creationId xmlns:p14="http://schemas.microsoft.com/office/powerpoint/2010/main" val="393147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3</a:t>
            </a:fld>
            <a:endParaRPr lang="en-GB"/>
          </a:p>
        </p:txBody>
      </p:sp>
    </p:spTree>
    <p:extLst>
      <p:ext uri="{BB962C8B-B14F-4D97-AF65-F5344CB8AC3E}">
        <p14:creationId xmlns:p14="http://schemas.microsoft.com/office/powerpoint/2010/main" val="304927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4</a:t>
            </a:fld>
            <a:endParaRPr lang="en-GB"/>
          </a:p>
        </p:txBody>
      </p:sp>
    </p:spTree>
    <p:extLst>
      <p:ext uri="{BB962C8B-B14F-4D97-AF65-F5344CB8AC3E}">
        <p14:creationId xmlns:p14="http://schemas.microsoft.com/office/powerpoint/2010/main" val="1672980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5</a:t>
            </a:fld>
            <a:endParaRPr lang="en-GB"/>
          </a:p>
        </p:txBody>
      </p:sp>
    </p:spTree>
    <p:extLst>
      <p:ext uri="{BB962C8B-B14F-4D97-AF65-F5344CB8AC3E}">
        <p14:creationId xmlns:p14="http://schemas.microsoft.com/office/powerpoint/2010/main" val="26436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6</a:t>
            </a:fld>
            <a:endParaRPr lang="en-GB"/>
          </a:p>
        </p:txBody>
      </p:sp>
    </p:spTree>
    <p:extLst>
      <p:ext uri="{BB962C8B-B14F-4D97-AF65-F5344CB8AC3E}">
        <p14:creationId xmlns:p14="http://schemas.microsoft.com/office/powerpoint/2010/main" val="3382985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7</a:t>
            </a:fld>
            <a:endParaRPr lang="en-GB"/>
          </a:p>
        </p:txBody>
      </p:sp>
    </p:spTree>
    <p:extLst>
      <p:ext uri="{BB962C8B-B14F-4D97-AF65-F5344CB8AC3E}">
        <p14:creationId xmlns:p14="http://schemas.microsoft.com/office/powerpoint/2010/main" val="311265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8</a:t>
            </a:fld>
            <a:endParaRPr lang="en-GB"/>
          </a:p>
        </p:txBody>
      </p:sp>
    </p:spTree>
    <p:extLst>
      <p:ext uri="{BB962C8B-B14F-4D97-AF65-F5344CB8AC3E}">
        <p14:creationId xmlns:p14="http://schemas.microsoft.com/office/powerpoint/2010/main" val="2882594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9</a:t>
            </a:fld>
            <a:endParaRPr lang="en-GB"/>
          </a:p>
        </p:txBody>
      </p:sp>
    </p:spTree>
    <p:extLst>
      <p:ext uri="{BB962C8B-B14F-4D97-AF65-F5344CB8AC3E}">
        <p14:creationId xmlns:p14="http://schemas.microsoft.com/office/powerpoint/2010/main" val="253648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999C3B-755D-488C-BDC7-0B48D04793C5}" type="datetime1">
              <a:rPr lang="en-GB" smtClean="0"/>
              <a:t>11/09/2017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1986266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5CEEB3-E268-4DB2-BFE3-DA05D8510014}" type="datetime1">
              <a:rPr lang="en-GB" smtClean="0"/>
              <a:t>11/09/2017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188835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86AF5E-AC32-44BB-91D5-B95577466B13}" type="datetime1">
              <a:rPr lang="en-GB" smtClean="0"/>
              <a:t>11/09/2017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233244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A67A27-BBC8-4A9C-A031-56BAB5F2A7D1}" type="datetime1">
              <a:rPr lang="en-GB" smtClean="0"/>
              <a:t>11/09/2017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312190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EB2014-0A07-4512-91AF-86BE3E51B8A9}" type="datetime1">
              <a:rPr lang="en-GB" smtClean="0"/>
              <a:t>11/09/2017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251408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769A5F-14D3-4516-AEDD-163207937E39}" type="datetime1">
              <a:rPr lang="en-GB" smtClean="0"/>
              <a:t>11/09/2017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31221391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CB0C21-5D1C-465F-BE69-49DF507E4B40}" type="datetime1">
              <a:rPr lang="en-GB" smtClean="0"/>
              <a:t>11/09/2017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280832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2A8536-45B9-4697-BAB7-281C8FB4C515}" type="datetime1">
              <a:rPr lang="en-GB" smtClean="0"/>
              <a:t>11/09/2017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358424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5A872-7D4F-4C28-B102-E71E38A9E56B}" type="datetime1">
              <a:rPr lang="en-GB" smtClean="0"/>
              <a:t>11/09/2017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136599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DB861-AAE2-4095-8225-94572446087C}" type="datetime1">
              <a:rPr lang="en-GB" smtClean="0"/>
              <a:t>11/09/2017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20813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50946-A8BE-4756-8F12-824CD37BDECB}" type="datetime1">
              <a:rPr lang="en-GB" smtClean="0"/>
              <a:t>11/09/2017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4248553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13" cstate="print">
            <a:extLst>
              <a:ext uri="{BEBA8EAE-BF5A-486C-A8C5-ECC9F3942E4B}">
                <a14:imgProps xmlns:a14="http://schemas.microsoft.com/office/drawing/2010/main">
                  <a14:imgLayer r:embed="rId14">
                    <a14:imgEffect>
                      <a14:backgroundRemoval t="0" b="65252" l="0" r="100000">
                        <a14:foregroundMark x1="29100" y1="35439" x2="29100" y2="35439"/>
                        <a14:foregroundMark x1="45100" y1="25962" x2="45100" y2="25962"/>
                        <a14:foregroundMark x1="67900" y1="38401" x2="67900" y2="38401"/>
                      </a14:backgroundRemoval>
                    </a14:imgEffect>
                  </a14:imgLayer>
                </a14:imgProps>
              </a:ext>
              <a:ext uri="{28A0092B-C50C-407E-A947-70E740481C1C}">
                <a14:useLocalDpi xmlns:a14="http://schemas.microsoft.com/office/drawing/2010/main" val="0"/>
              </a:ext>
            </a:extLst>
          </a:blip>
          <a:srcRect b="50000"/>
          <a:stretch/>
        </p:blipFill>
        <p:spPr bwMode="auto">
          <a:xfrm>
            <a:off x="7391400" y="0"/>
            <a:ext cx="1752600" cy="88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373DB-5567-4458-8839-97B82989AE35}" type="datetime1">
              <a:rPr lang="en-GB" smtClean="0"/>
              <a:t>11/09/2017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FE00F-4EA6-4F83-96F9-388C9D5ECAF3}" type="slidenum">
              <a:rPr lang="en-GB" smtClean="0"/>
              <a:t>‹#›</a:t>
            </a:fld>
            <a:endParaRPr lang="en-GB"/>
          </a:p>
        </p:txBody>
      </p:sp>
    </p:spTree>
    <p:extLst>
      <p:ext uri="{BB962C8B-B14F-4D97-AF65-F5344CB8AC3E}">
        <p14:creationId xmlns:p14="http://schemas.microsoft.com/office/powerpoint/2010/main" val="2341780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1079698" y="838200"/>
            <a:ext cx="6984603" cy="647700"/>
          </a:xfrm>
        </p:spPr>
        <p:txBody>
          <a:bodyPr>
            <a:noAutofit/>
          </a:bodyPr>
          <a:lstStyle/>
          <a:p>
            <a:r>
              <a:rPr lang="es-UY" altLang="en-US" b="1" dirty="0" err="1" smtClean="0">
                <a:solidFill>
                  <a:schemeClr val="accent6"/>
                </a:solidFill>
                <a:latin typeface="Comic Sans MS" panose="030F0702030302020204" pitchFamily="66" charset="0"/>
              </a:rPr>
              <a:t>Welcome</a:t>
            </a:r>
            <a:r>
              <a:rPr lang="es-UY" altLang="en-US" b="1" dirty="0" smtClean="0">
                <a:solidFill>
                  <a:schemeClr val="accent6"/>
                </a:solidFill>
                <a:latin typeface="Comic Sans MS" panose="030F0702030302020204" pitchFamily="66" charset="0"/>
              </a:rPr>
              <a:t> to </a:t>
            </a:r>
            <a:r>
              <a:rPr lang="es-UY" altLang="en-US" b="1" dirty="0" err="1" smtClean="0">
                <a:solidFill>
                  <a:schemeClr val="accent6"/>
                </a:solidFill>
                <a:latin typeface="Comic Sans MS" panose="030F0702030302020204" pitchFamily="66" charset="0"/>
              </a:rPr>
              <a:t>Reception</a:t>
            </a:r>
            <a:endParaRPr lang="es-ES" altLang="en-US" b="1" dirty="0">
              <a:solidFill>
                <a:schemeClr val="accent6"/>
              </a:solidFill>
              <a:latin typeface="Comic Sans MS" panose="030F0702030302020204" pitchFamily="66" charset="0"/>
            </a:endParaRPr>
          </a:p>
        </p:txBody>
      </p:sp>
      <p:pic>
        <p:nvPicPr>
          <p:cNvPr id="2217" name="Picture 169" descr="PHI-FinalHeader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24424"/>
            <a:ext cx="91440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content.mycutegraphics.com/graphics/kids/children-hap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981200"/>
            <a:ext cx="4134545" cy="192256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D6FE00F-4EA6-4F83-96F9-388C9D5ECAF3}" type="slidenum">
              <a:rPr lang="en-GB" smtClean="0"/>
              <a:t>1</a:t>
            </a:fld>
            <a:endParaRPr lang="en-GB"/>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32" y="1512782"/>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391400" y="3277486"/>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5106572"/>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30" y="5124450"/>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32" y="3307612"/>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1400" y="1498605"/>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890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chemeClr val="accent6"/>
                </a:solidFill>
                <a:latin typeface="Comic Sans MS" panose="030F0702030302020204" pitchFamily="66" charset="0"/>
                <a:cs typeface="Arial" panose="020B0604020202020204" pitchFamily="34" charset="0"/>
              </a:rPr>
              <a:t>Literacy</a:t>
            </a:r>
            <a:endParaRPr lang="en-GB" b="1" dirty="0">
              <a:solidFill>
                <a:schemeClr val="accent6"/>
              </a:solidFill>
              <a:latin typeface="Comic Sans MS" panose="030F0702030302020204" pitchFamily="66" charset="0"/>
              <a:cs typeface="Arial" panose="020B0604020202020204" pitchFamily="34" charset="0"/>
            </a:endParaRPr>
          </a:p>
        </p:txBody>
      </p:sp>
      <p:sp>
        <p:nvSpPr>
          <p:cNvPr id="3" name="Content Placeholder 2"/>
          <p:cNvSpPr>
            <a:spLocks noGrp="1"/>
          </p:cNvSpPr>
          <p:nvPr>
            <p:ph sz="half" idx="1"/>
          </p:nvPr>
        </p:nvSpPr>
        <p:spPr>
          <a:xfrm>
            <a:off x="467544" y="1524000"/>
            <a:ext cx="4038600" cy="4525963"/>
          </a:xfrm>
        </p:spPr>
        <p:txBody>
          <a:bodyPr/>
          <a:lstStyle/>
          <a:p>
            <a:pPr marL="0" indent="0">
              <a:buNone/>
            </a:pPr>
            <a:r>
              <a:rPr lang="en-GB" sz="2000" b="1" dirty="0" smtClean="0">
                <a:solidFill>
                  <a:schemeClr val="accent1"/>
                </a:solidFill>
                <a:latin typeface="Comic Sans MS" panose="030F0702030302020204" pitchFamily="66" charset="0"/>
                <a:cs typeface="Arial" panose="020B0604020202020204" pitchFamily="34" charset="0"/>
              </a:rPr>
              <a:t>Reading outcomes:</a:t>
            </a:r>
          </a:p>
          <a:p>
            <a:pPr>
              <a:buClr>
                <a:schemeClr val="accent6"/>
              </a:buClr>
              <a:buFont typeface="Wingdings" panose="05000000000000000000" pitchFamily="2" charset="2"/>
              <a:buChar char="ü"/>
            </a:pPr>
            <a:r>
              <a:rPr lang="en-GB" sz="1800" dirty="0" smtClean="0">
                <a:solidFill>
                  <a:schemeClr val="tx1">
                    <a:lumMod val="65000"/>
                    <a:lumOff val="35000"/>
                  </a:schemeClr>
                </a:solidFill>
                <a:latin typeface="Comic Sans MS" panose="030F0702030302020204" pitchFamily="66" charset="0"/>
                <a:cs typeface="Arial" panose="020B0604020202020204" pitchFamily="34" charset="0"/>
              </a:rPr>
              <a:t>Read and understand simple sentences</a:t>
            </a:r>
          </a:p>
          <a:p>
            <a:pPr>
              <a:buClr>
                <a:schemeClr val="accent6"/>
              </a:buClr>
              <a:buFont typeface="Wingdings" panose="05000000000000000000" pitchFamily="2" charset="2"/>
              <a:buChar char="ü"/>
            </a:pPr>
            <a:r>
              <a:rPr lang="en-GB" sz="1800" dirty="0" smtClean="0">
                <a:solidFill>
                  <a:schemeClr val="tx1">
                    <a:lumMod val="65000"/>
                    <a:lumOff val="35000"/>
                  </a:schemeClr>
                </a:solidFill>
                <a:latin typeface="Comic Sans MS" panose="030F0702030302020204" pitchFamily="66" charset="0"/>
                <a:cs typeface="Arial" panose="020B0604020202020204" pitchFamily="34" charset="0"/>
              </a:rPr>
              <a:t>Use of Phonics to decipher words</a:t>
            </a:r>
          </a:p>
          <a:p>
            <a:pPr>
              <a:buClr>
                <a:schemeClr val="accent6"/>
              </a:buClr>
              <a:buFont typeface="Wingdings" panose="05000000000000000000" pitchFamily="2" charset="2"/>
              <a:buChar char="ü"/>
            </a:pPr>
            <a:r>
              <a:rPr lang="en-GB" sz="1800" dirty="0" smtClean="0">
                <a:solidFill>
                  <a:schemeClr val="tx1">
                    <a:lumMod val="65000"/>
                    <a:lumOff val="35000"/>
                  </a:schemeClr>
                </a:solidFill>
                <a:latin typeface="Comic Sans MS" panose="030F0702030302020204" pitchFamily="66" charset="0"/>
                <a:cs typeface="Arial" panose="020B0604020202020204" pitchFamily="34" charset="0"/>
              </a:rPr>
              <a:t>Common irregular words</a:t>
            </a:r>
          </a:p>
          <a:p>
            <a:pPr>
              <a:buClr>
                <a:schemeClr val="accent6"/>
              </a:buClr>
              <a:buFont typeface="Wingdings" panose="05000000000000000000" pitchFamily="2" charset="2"/>
              <a:buChar char="ü"/>
            </a:pPr>
            <a:r>
              <a:rPr lang="en-GB" sz="1800" dirty="0" smtClean="0">
                <a:solidFill>
                  <a:schemeClr val="tx1">
                    <a:lumMod val="65000"/>
                    <a:lumOff val="35000"/>
                  </a:schemeClr>
                </a:solidFill>
                <a:latin typeface="Comic Sans MS" panose="030F0702030302020204" pitchFamily="66" charset="0"/>
                <a:cs typeface="Arial" panose="020B0604020202020204" pitchFamily="34" charset="0"/>
              </a:rPr>
              <a:t>Comprehension of what was read</a:t>
            </a:r>
          </a:p>
        </p:txBody>
      </p:sp>
      <p:sp>
        <p:nvSpPr>
          <p:cNvPr id="4" name="Content Placeholder 3"/>
          <p:cNvSpPr>
            <a:spLocks noGrp="1"/>
          </p:cNvSpPr>
          <p:nvPr>
            <p:ph sz="half" idx="2"/>
          </p:nvPr>
        </p:nvSpPr>
        <p:spPr>
          <a:xfrm>
            <a:off x="4644008" y="1524000"/>
            <a:ext cx="4038600" cy="4525963"/>
          </a:xfrm>
        </p:spPr>
        <p:txBody>
          <a:bodyPr/>
          <a:lstStyle/>
          <a:p>
            <a:pPr marL="0" indent="0" algn="just">
              <a:buNone/>
            </a:pPr>
            <a:r>
              <a:rPr lang="en-GB" sz="2000" b="1" dirty="0">
                <a:solidFill>
                  <a:schemeClr val="accent1"/>
                </a:solidFill>
                <a:latin typeface="Comic Sans MS" panose="030F0702030302020204" pitchFamily="66" charset="0"/>
                <a:cs typeface="Arial" panose="020B0604020202020204" pitchFamily="34" charset="0"/>
              </a:rPr>
              <a:t>Writing outcomes:</a:t>
            </a:r>
          </a:p>
          <a:p>
            <a:pPr algn="just">
              <a:buClr>
                <a:schemeClr val="accent6"/>
              </a:buClr>
              <a:buFont typeface="Wingdings" panose="05000000000000000000" pitchFamily="2" charset="2"/>
              <a:buChar char="ü"/>
            </a:pPr>
            <a:r>
              <a:rPr lang="en-GB" sz="1800" dirty="0">
                <a:solidFill>
                  <a:schemeClr val="tx1">
                    <a:lumMod val="65000"/>
                    <a:lumOff val="35000"/>
                  </a:schemeClr>
                </a:solidFill>
                <a:latin typeface="Comic Sans MS" panose="030F0702030302020204" pitchFamily="66" charset="0"/>
                <a:cs typeface="Arial" panose="020B0604020202020204" pitchFamily="34" charset="0"/>
              </a:rPr>
              <a:t>Use of phonics to write words which match their spoken sounds. </a:t>
            </a:r>
          </a:p>
          <a:p>
            <a:pPr algn="just">
              <a:buClr>
                <a:schemeClr val="accent6"/>
              </a:buClr>
              <a:buFont typeface="Wingdings" panose="05000000000000000000" pitchFamily="2" charset="2"/>
              <a:buChar char="ü"/>
            </a:pPr>
            <a:r>
              <a:rPr lang="en-GB" sz="1800" dirty="0">
                <a:solidFill>
                  <a:schemeClr val="tx1">
                    <a:lumMod val="65000"/>
                    <a:lumOff val="35000"/>
                  </a:schemeClr>
                </a:solidFill>
                <a:latin typeface="Comic Sans MS" panose="030F0702030302020204" pitchFamily="66" charset="0"/>
                <a:cs typeface="Arial" panose="020B0604020202020204" pitchFamily="34" charset="0"/>
              </a:rPr>
              <a:t>Write some irregular common words. </a:t>
            </a:r>
          </a:p>
          <a:p>
            <a:pPr algn="just">
              <a:buClr>
                <a:schemeClr val="accent6"/>
              </a:buClr>
              <a:buFont typeface="Wingdings" panose="05000000000000000000" pitchFamily="2" charset="2"/>
              <a:buChar char="ü"/>
            </a:pPr>
            <a:r>
              <a:rPr lang="en-GB" sz="1800" dirty="0">
                <a:solidFill>
                  <a:schemeClr val="tx1">
                    <a:lumMod val="65000"/>
                    <a:lumOff val="35000"/>
                  </a:schemeClr>
                </a:solidFill>
                <a:latin typeface="Comic Sans MS" panose="030F0702030302020204" pitchFamily="66" charset="0"/>
                <a:cs typeface="Arial" panose="020B0604020202020204" pitchFamily="34" charset="0"/>
              </a:rPr>
              <a:t>Write simple sentences which can be read by themselves and others. </a:t>
            </a:r>
          </a:p>
          <a:p>
            <a:pPr algn="just">
              <a:buClr>
                <a:schemeClr val="accent6"/>
              </a:buClr>
              <a:buFont typeface="Wingdings" panose="05000000000000000000" pitchFamily="2" charset="2"/>
              <a:buChar char="ü"/>
            </a:pPr>
            <a:r>
              <a:rPr lang="en-GB" sz="1800" dirty="0">
                <a:solidFill>
                  <a:schemeClr val="tx1">
                    <a:lumMod val="65000"/>
                    <a:lumOff val="35000"/>
                  </a:schemeClr>
                </a:solidFill>
                <a:latin typeface="Comic Sans MS" panose="030F0702030302020204" pitchFamily="66" charset="0"/>
                <a:cs typeface="Arial" panose="020B0604020202020204" pitchFamily="34" charset="0"/>
              </a:rPr>
              <a:t>Some words are spelt correctly and other are phonetically plausible.</a:t>
            </a:r>
          </a:p>
          <a:p>
            <a:pPr algn="just"/>
            <a:endParaRPr lang="en-GB" sz="1800" dirty="0">
              <a:solidFill>
                <a:schemeClr val="tx1">
                  <a:lumMod val="65000"/>
                  <a:lumOff val="35000"/>
                </a:schemeClr>
              </a:solidFill>
              <a:latin typeface="Comic Sans MS" panose="030F0702030302020204" pitchFamily="66" charset="0"/>
            </a:endParaRPr>
          </a:p>
        </p:txBody>
      </p:sp>
      <p:pic>
        <p:nvPicPr>
          <p:cNvPr id="5122" name="Picture 2" descr="https://encrypted-tbn0.gstatic.com/images?q=tbn:ANd9GcQVmuRN4c0q0Z_b_2D46okI0ZB-vaw8HnAdkV5Up7vZHZMAvh6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31263"/>
            <a:ext cx="4498321" cy="189813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D6FE00F-4EA6-4F83-96F9-388C9D5ECAF3}" type="slidenum">
              <a:rPr lang="en-GB" smtClean="0"/>
              <a:t>10</a:t>
            </a:fld>
            <a:endParaRPr lang="en-GB"/>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955215"/>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134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chemeClr val="accent6"/>
                </a:solidFill>
                <a:latin typeface="Comic Sans MS" panose="030F0702030302020204" pitchFamily="66" charset="0"/>
              </a:rPr>
              <a:t>Phonics</a:t>
            </a:r>
            <a:endParaRPr lang="en-GB" b="1" dirty="0">
              <a:solidFill>
                <a:schemeClr val="accent6"/>
              </a:solidFill>
              <a:latin typeface="Comic Sans MS" panose="030F0702030302020204" pitchFamily="66" charset="0"/>
            </a:endParaRPr>
          </a:p>
        </p:txBody>
      </p:sp>
      <p:sp>
        <p:nvSpPr>
          <p:cNvPr id="3" name="Content Placeholder 2"/>
          <p:cNvSpPr>
            <a:spLocks noGrp="1"/>
          </p:cNvSpPr>
          <p:nvPr>
            <p:ph sz="half" idx="1"/>
          </p:nvPr>
        </p:nvSpPr>
        <p:spPr/>
        <p:txBody>
          <a:bodyPr>
            <a:normAutofit lnSpcReduction="10000"/>
          </a:bodyPr>
          <a:lstStyle/>
          <a:p>
            <a:r>
              <a:rPr lang="en-GB" sz="1800" dirty="0" smtClean="0">
                <a:solidFill>
                  <a:schemeClr val="tx1">
                    <a:lumMod val="65000"/>
                    <a:lumOff val="35000"/>
                  </a:schemeClr>
                </a:solidFill>
                <a:latin typeface="Comic Sans MS" panose="030F0702030302020204" pitchFamily="66" charset="0"/>
              </a:rPr>
              <a:t>Phonics teaching enables children to read and write</a:t>
            </a:r>
          </a:p>
          <a:p>
            <a:r>
              <a:rPr lang="en-GB" sz="1800" dirty="0" smtClean="0">
                <a:solidFill>
                  <a:schemeClr val="tx1">
                    <a:lumMod val="65000"/>
                    <a:lumOff val="35000"/>
                  </a:schemeClr>
                </a:solidFill>
                <a:latin typeface="Comic Sans MS" panose="030F0702030302020204" pitchFamily="66" charset="0"/>
              </a:rPr>
              <a:t>We learn the letter sound first and  then the name of the letter through differentiated phases.</a:t>
            </a:r>
          </a:p>
          <a:p>
            <a:r>
              <a:rPr lang="en-GB" sz="1800" dirty="0" smtClean="0">
                <a:solidFill>
                  <a:schemeClr val="tx1">
                    <a:lumMod val="65000"/>
                    <a:lumOff val="35000"/>
                  </a:schemeClr>
                </a:solidFill>
                <a:latin typeface="Comic Sans MS" panose="030F0702030302020204" pitchFamily="66" charset="0"/>
              </a:rPr>
              <a:t>We teach phonics in a fast pace way to enable children to begin to blend words quickly.</a:t>
            </a:r>
          </a:p>
          <a:p>
            <a:r>
              <a:rPr lang="en-GB" sz="1800" dirty="0" smtClean="0">
                <a:solidFill>
                  <a:schemeClr val="tx1">
                    <a:lumMod val="65000"/>
                    <a:lumOff val="35000"/>
                  </a:schemeClr>
                </a:solidFill>
                <a:latin typeface="Comic Sans MS" panose="030F0702030302020204" pitchFamily="66" charset="0"/>
              </a:rPr>
              <a:t>It is also important for children to learn tricky words by sight.</a:t>
            </a:r>
            <a:endParaRPr lang="en-GB" sz="1800" dirty="0">
              <a:solidFill>
                <a:schemeClr val="tx1">
                  <a:lumMod val="65000"/>
                  <a:lumOff val="35000"/>
                </a:schemeClr>
              </a:solidFill>
              <a:latin typeface="Comic Sans MS" panose="030F0702030302020204" pitchFamily="66" charset="0"/>
            </a:endParaRPr>
          </a:p>
        </p:txBody>
      </p:sp>
      <p:sp>
        <p:nvSpPr>
          <p:cNvPr id="4" name="Content Placeholder 3"/>
          <p:cNvSpPr>
            <a:spLocks noGrp="1"/>
          </p:cNvSpPr>
          <p:nvPr>
            <p:ph sz="half" idx="2"/>
          </p:nvPr>
        </p:nvSpPr>
        <p:spPr>
          <a:xfrm>
            <a:off x="4648200" y="2571750"/>
            <a:ext cx="4038600" cy="3600450"/>
          </a:xfrm>
        </p:spPr>
        <p:txBody>
          <a:bodyPr>
            <a:normAutofit lnSpcReduction="10000"/>
          </a:bodyPr>
          <a:lstStyle/>
          <a:p>
            <a:pPr marL="0" indent="0" algn="ctr">
              <a:buNone/>
            </a:pPr>
            <a:r>
              <a:rPr lang="en-GB" sz="1800" b="1" dirty="0" smtClean="0">
                <a:solidFill>
                  <a:schemeClr val="accent6"/>
                </a:solidFill>
                <a:latin typeface="Comic Sans MS" panose="030F0702030302020204" pitchFamily="66" charset="0"/>
              </a:rPr>
              <a:t>At Home</a:t>
            </a:r>
          </a:p>
          <a:p>
            <a:endParaRPr lang="en-GB" sz="1800" dirty="0" smtClean="0">
              <a:solidFill>
                <a:schemeClr val="tx1">
                  <a:lumMod val="65000"/>
                  <a:lumOff val="35000"/>
                </a:schemeClr>
              </a:solidFill>
              <a:latin typeface="Comic Sans MS" panose="030F0702030302020204" pitchFamily="66" charset="0"/>
            </a:endParaRPr>
          </a:p>
          <a:p>
            <a:r>
              <a:rPr lang="en-GB" sz="1800" dirty="0" smtClean="0">
                <a:solidFill>
                  <a:schemeClr val="tx1">
                    <a:lumMod val="65000"/>
                    <a:lumOff val="35000"/>
                  </a:schemeClr>
                </a:solidFill>
                <a:latin typeface="Comic Sans MS" panose="030F0702030302020204" pitchFamily="66" charset="0"/>
              </a:rPr>
              <a:t>Children will be given a sticker with the sound they have learnt that day on so you can help them practise at home.</a:t>
            </a:r>
          </a:p>
          <a:p>
            <a:r>
              <a:rPr lang="en-GB" sz="1800" dirty="0" smtClean="0">
                <a:solidFill>
                  <a:schemeClr val="tx1">
                    <a:lumMod val="65000"/>
                    <a:lumOff val="35000"/>
                  </a:schemeClr>
                </a:solidFill>
                <a:latin typeface="Comic Sans MS" panose="030F0702030302020204" pitchFamily="66" charset="0"/>
              </a:rPr>
              <a:t>Praise all efforts – remember phonetically plausible words are ok. </a:t>
            </a:r>
          </a:p>
          <a:p>
            <a:r>
              <a:rPr lang="en-GB" sz="1800" dirty="0" smtClean="0">
                <a:solidFill>
                  <a:schemeClr val="tx1">
                    <a:lumMod val="65000"/>
                    <a:lumOff val="35000"/>
                  </a:schemeClr>
                </a:solidFill>
                <a:latin typeface="Comic Sans MS" panose="030F0702030302020204" pitchFamily="66" charset="0"/>
              </a:rPr>
              <a:t>After sounding a word out always attempt to blend the sounds together.  Model and demonstrate this for your child.</a:t>
            </a:r>
            <a:endParaRPr lang="en-GB" sz="1800" dirty="0">
              <a:solidFill>
                <a:schemeClr val="tx1">
                  <a:lumMod val="65000"/>
                  <a:lumOff val="35000"/>
                </a:schemeClr>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4D6FE00F-4EA6-4F83-96F9-388C9D5ECAF3}" type="slidenum">
              <a:rPr lang="en-GB" smtClean="0"/>
              <a:t>11</a:t>
            </a:fld>
            <a:endParaRPr lang="en-GB"/>
          </a:p>
        </p:txBody>
      </p:sp>
      <p:pic>
        <p:nvPicPr>
          <p:cNvPr id="1026" name="Picture 2" descr="http://justaboutkids.com.hk/wp/wp-content/uploads/JollyPhonics-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772189"/>
            <a:ext cx="253365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etters-and-sounds.com/images/header9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78255"/>
            <a:ext cx="4640262" cy="5681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029200"/>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696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chemeClr val="accent6"/>
                </a:solidFill>
                <a:latin typeface="Comic Sans MS" panose="030F0702030302020204" pitchFamily="66" charset="0"/>
                <a:cs typeface="Arial" panose="020B0604020202020204" pitchFamily="34" charset="0"/>
              </a:rPr>
              <a:t>Mathematics</a:t>
            </a:r>
            <a:endParaRPr lang="en-GB" b="1" dirty="0">
              <a:solidFill>
                <a:schemeClr val="accent6"/>
              </a:solidFill>
              <a:latin typeface="Comic Sans MS" panose="030F0702030302020204" pitchFamily="66" charset="0"/>
              <a:cs typeface="Arial" panose="020B0604020202020204" pitchFamily="34" charset="0"/>
            </a:endParaRPr>
          </a:p>
        </p:txBody>
      </p:sp>
      <p:sp>
        <p:nvSpPr>
          <p:cNvPr id="3" name="Content Placeholder 2"/>
          <p:cNvSpPr>
            <a:spLocks noGrp="1"/>
          </p:cNvSpPr>
          <p:nvPr>
            <p:ph sz="half" idx="1"/>
          </p:nvPr>
        </p:nvSpPr>
        <p:spPr>
          <a:xfrm>
            <a:off x="304800" y="1341437"/>
            <a:ext cx="4038600" cy="4525963"/>
          </a:xfrm>
        </p:spPr>
        <p:txBody>
          <a:bodyPr>
            <a:normAutofit/>
          </a:bodyPr>
          <a:lstStyle/>
          <a:p>
            <a:pPr marL="0" indent="0">
              <a:buNone/>
            </a:pPr>
            <a:r>
              <a:rPr lang="en-GB" sz="2000" b="1" dirty="0" smtClean="0">
                <a:solidFill>
                  <a:schemeClr val="accent1"/>
                </a:solidFill>
                <a:latin typeface="Comic Sans MS" panose="030F0702030302020204" pitchFamily="66" charset="0"/>
                <a:cs typeface="Arial" panose="020B0604020202020204" pitchFamily="34" charset="0"/>
              </a:rPr>
              <a:t>Number </a:t>
            </a:r>
            <a:r>
              <a:rPr lang="en-GB" sz="2000" b="1" dirty="0">
                <a:solidFill>
                  <a:schemeClr val="accent1"/>
                </a:solidFill>
                <a:latin typeface="Comic Sans MS" panose="030F0702030302020204" pitchFamily="66" charset="0"/>
                <a:cs typeface="Arial" panose="020B0604020202020204" pitchFamily="34" charset="0"/>
              </a:rPr>
              <a:t>outcomes:</a:t>
            </a:r>
          </a:p>
          <a:p>
            <a:pPr>
              <a:buClr>
                <a:schemeClr val="accent6"/>
              </a:buClr>
              <a:buFont typeface="Wingdings" panose="05000000000000000000" pitchFamily="2" charset="2"/>
              <a:buChar char="ü"/>
            </a:pPr>
            <a:r>
              <a:rPr lang="en-GB" sz="1800" dirty="0">
                <a:solidFill>
                  <a:schemeClr val="tx1">
                    <a:lumMod val="65000"/>
                    <a:lumOff val="35000"/>
                  </a:schemeClr>
                </a:solidFill>
                <a:latin typeface="Comic Sans MS" panose="030F0702030302020204" pitchFamily="66" charset="0"/>
                <a:cs typeface="Arial" panose="020B0604020202020204" pitchFamily="34" charset="0"/>
              </a:rPr>
              <a:t>Children count reliably </a:t>
            </a:r>
            <a:r>
              <a:rPr lang="en-GB" sz="1800" dirty="0" smtClean="0">
                <a:solidFill>
                  <a:schemeClr val="tx1">
                    <a:lumMod val="65000"/>
                    <a:lumOff val="35000"/>
                  </a:schemeClr>
                </a:solidFill>
                <a:latin typeface="Comic Sans MS" panose="030F0702030302020204" pitchFamily="66" charset="0"/>
                <a:cs typeface="Arial" panose="020B0604020202020204" pitchFamily="34" charset="0"/>
              </a:rPr>
              <a:t>using numbers </a:t>
            </a:r>
            <a:r>
              <a:rPr lang="en-GB" sz="1800" dirty="0">
                <a:solidFill>
                  <a:schemeClr val="tx1">
                    <a:lumMod val="65000"/>
                    <a:lumOff val="35000"/>
                  </a:schemeClr>
                </a:solidFill>
                <a:latin typeface="Comic Sans MS" panose="030F0702030302020204" pitchFamily="66" charset="0"/>
                <a:cs typeface="Arial" panose="020B0604020202020204" pitchFamily="34" charset="0"/>
              </a:rPr>
              <a:t>from 1 to 20,</a:t>
            </a:r>
          </a:p>
          <a:p>
            <a:pPr>
              <a:buClr>
                <a:schemeClr val="accent6"/>
              </a:buClr>
              <a:buFont typeface="Wingdings" panose="05000000000000000000" pitchFamily="2" charset="2"/>
              <a:buChar char="ü"/>
            </a:pPr>
            <a:r>
              <a:rPr lang="en-GB" sz="1800" dirty="0" smtClean="0">
                <a:solidFill>
                  <a:schemeClr val="tx1">
                    <a:lumMod val="65000"/>
                    <a:lumOff val="35000"/>
                  </a:schemeClr>
                </a:solidFill>
                <a:latin typeface="Comic Sans MS" panose="030F0702030302020204" pitchFamily="66" charset="0"/>
                <a:cs typeface="Arial" panose="020B0604020202020204" pitchFamily="34" charset="0"/>
              </a:rPr>
              <a:t>Children understand </a:t>
            </a:r>
            <a:r>
              <a:rPr lang="en-GB" sz="1800" dirty="0">
                <a:solidFill>
                  <a:schemeClr val="tx1">
                    <a:lumMod val="65000"/>
                    <a:lumOff val="35000"/>
                  </a:schemeClr>
                </a:solidFill>
                <a:latin typeface="Comic Sans MS" panose="030F0702030302020204" pitchFamily="66" charset="0"/>
                <a:cs typeface="Arial" panose="020B0604020202020204" pitchFamily="34" charset="0"/>
              </a:rPr>
              <a:t>number order</a:t>
            </a:r>
          </a:p>
          <a:p>
            <a:pPr>
              <a:buClr>
                <a:schemeClr val="accent6"/>
              </a:buClr>
              <a:buFont typeface="Wingdings" panose="05000000000000000000" pitchFamily="2" charset="2"/>
              <a:buChar char="ü"/>
            </a:pPr>
            <a:r>
              <a:rPr lang="en-GB" sz="1800" dirty="0" smtClean="0">
                <a:solidFill>
                  <a:schemeClr val="tx1">
                    <a:lumMod val="65000"/>
                    <a:lumOff val="35000"/>
                  </a:schemeClr>
                </a:solidFill>
                <a:latin typeface="Comic Sans MS" panose="030F0702030302020204" pitchFamily="66" charset="0"/>
                <a:cs typeface="Arial" panose="020B0604020202020204" pitchFamily="34" charset="0"/>
              </a:rPr>
              <a:t>Children are able </a:t>
            </a:r>
            <a:r>
              <a:rPr lang="en-GB" sz="1800" dirty="0">
                <a:solidFill>
                  <a:schemeClr val="tx1">
                    <a:lumMod val="65000"/>
                    <a:lumOff val="35000"/>
                  </a:schemeClr>
                </a:solidFill>
                <a:latin typeface="Comic Sans MS" panose="030F0702030302020204" pitchFamily="66" charset="0"/>
                <a:cs typeface="Arial" panose="020B0604020202020204" pitchFamily="34" charset="0"/>
              </a:rPr>
              <a:t>to add and </a:t>
            </a:r>
            <a:r>
              <a:rPr lang="en-GB" sz="1800" dirty="0" smtClean="0">
                <a:solidFill>
                  <a:schemeClr val="tx1">
                    <a:lumMod val="65000"/>
                    <a:lumOff val="35000"/>
                  </a:schemeClr>
                </a:solidFill>
                <a:latin typeface="Comic Sans MS" panose="030F0702030302020204" pitchFamily="66" charset="0"/>
                <a:cs typeface="Arial" panose="020B0604020202020204" pitchFamily="34" charset="0"/>
              </a:rPr>
              <a:t>subtract </a:t>
            </a:r>
            <a:endParaRPr lang="en-GB" sz="1800" dirty="0">
              <a:solidFill>
                <a:schemeClr val="tx1">
                  <a:lumMod val="65000"/>
                  <a:lumOff val="35000"/>
                </a:schemeClr>
              </a:solidFill>
              <a:latin typeface="Comic Sans MS" panose="030F0702030302020204" pitchFamily="66" charset="0"/>
              <a:cs typeface="Arial" panose="020B0604020202020204" pitchFamily="34" charset="0"/>
            </a:endParaRPr>
          </a:p>
          <a:p>
            <a:pPr>
              <a:buClr>
                <a:schemeClr val="accent6"/>
              </a:buClr>
              <a:buFont typeface="Wingdings" panose="05000000000000000000" pitchFamily="2" charset="2"/>
              <a:buChar char="ü"/>
            </a:pPr>
            <a:r>
              <a:rPr lang="en-GB" sz="1800" dirty="0">
                <a:solidFill>
                  <a:schemeClr val="tx1">
                    <a:lumMod val="65000"/>
                    <a:lumOff val="35000"/>
                  </a:schemeClr>
                </a:solidFill>
                <a:latin typeface="Comic Sans MS" panose="030F0702030302020204" pitchFamily="66" charset="0"/>
                <a:cs typeface="Arial" panose="020B0604020202020204" pitchFamily="34" charset="0"/>
              </a:rPr>
              <a:t>Problem solving (doubles, halving and sharing) </a:t>
            </a:r>
          </a:p>
        </p:txBody>
      </p:sp>
      <p:sp>
        <p:nvSpPr>
          <p:cNvPr id="4" name="Content Placeholder 3"/>
          <p:cNvSpPr>
            <a:spLocks noGrp="1"/>
          </p:cNvSpPr>
          <p:nvPr>
            <p:ph sz="half" idx="2"/>
          </p:nvPr>
        </p:nvSpPr>
        <p:spPr>
          <a:xfrm>
            <a:off x="4399537" y="1341437"/>
            <a:ext cx="4495800" cy="4525963"/>
          </a:xfrm>
        </p:spPr>
        <p:txBody>
          <a:bodyPr>
            <a:normAutofit/>
          </a:bodyPr>
          <a:lstStyle/>
          <a:p>
            <a:pPr marL="0" indent="0">
              <a:buNone/>
            </a:pPr>
            <a:r>
              <a:rPr lang="en-GB" sz="2000" b="1" dirty="0">
                <a:solidFill>
                  <a:schemeClr val="accent1"/>
                </a:solidFill>
                <a:latin typeface="Comic Sans MS" panose="030F0702030302020204" pitchFamily="66" charset="0"/>
                <a:cs typeface="Arial" panose="020B0604020202020204" pitchFamily="34" charset="0"/>
              </a:rPr>
              <a:t>Shape, space and measure outcomes:</a:t>
            </a:r>
          </a:p>
          <a:p>
            <a:pPr>
              <a:buClr>
                <a:schemeClr val="accent6"/>
              </a:buClr>
              <a:buFont typeface="Wingdings" panose="05000000000000000000" pitchFamily="2" charset="2"/>
              <a:buChar char="ü"/>
            </a:pPr>
            <a:r>
              <a:rPr lang="en-GB" sz="1800" dirty="0">
                <a:solidFill>
                  <a:schemeClr val="tx1">
                    <a:lumMod val="65000"/>
                    <a:lumOff val="35000"/>
                  </a:schemeClr>
                </a:solidFill>
                <a:latin typeface="Comic Sans MS" panose="030F0702030302020204" pitchFamily="66" charset="0"/>
                <a:cs typeface="Arial" panose="020B0604020202020204" pitchFamily="34" charset="0"/>
              </a:rPr>
              <a:t>Use everyday language to talk about size, weight, capacity, position, distance, time and money to compare quantities and objects to solve problems. </a:t>
            </a:r>
          </a:p>
          <a:p>
            <a:pPr>
              <a:buClr>
                <a:schemeClr val="accent6"/>
              </a:buClr>
              <a:buFont typeface="Wingdings" panose="05000000000000000000" pitchFamily="2" charset="2"/>
              <a:buChar char="ü"/>
            </a:pPr>
            <a:r>
              <a:rPr lang="en-GB" sz="1800" dirty="0">
                <a:solidFill>
                  <a:schemeClr val="tx1">
                    <a:lumMod val="65000"/>
                    <a:lumOff val="35000"/>
                  </a:schemeClr>
                </a:solidFill>
                <a:latin typeface="Comic Sans MS" panose="030F0702030302020204" pitchFamily="66" charset="0"/>
                <a:cs typeface="Arial" panose="020B0604020202020204" pitchFamily="34" charset="0"/>
              </a:rPr>
              <a:t>Recognise, create and describe patterns. </a:t>
            </a:r>
          </a:p>
          <a:p>
            <a:pPr>
              <a:buClr>
                <a:schemeClr val="accent6"/>
              </a:buClr>
              <a:buFont typeface="Wingdings" panose="05000000000000000000" pitchFamily="2" charset="2"/>
              <a:buChar char="ü"/>
            </a:pPr>
            <a:r>
              <a:rPr lang="en-GB" sz="1800" dirty="0">
                <a:solidFill>
                  <a:schemeClr val="tx1">
                    <a:lumMod val="65000"/>
                    <a:lumOff val="35000"/>
                  </a:schemeClr>
                </a:solidFill>
                <a:latin typeface="Comic Sans MS" panose="030F0702030302020204" pitchFamily="66" charset="0"/>
                <a:cs typeface="Arial" panose="020B0604020202020204" pitchFamily="34" charset="0"/>
              </a:rPr>
              <a:t>Explore characteristics of everyday objects and shapes </a:t>
            </a:r>
            <a:r>
              <a:rPr lang="en-GB" sz="1800" dirty="0" smtClean="0">
                <a:solidFill>
                  <a:schemeClr val="tx1">
                    <a:lumMod val="65000"/>
                    <a:lumOff val="35000"/>
                  </a:schemeClr>
                </a:solidFill>
                <a:latin typeface="Comic Sans MS" panose="030F0702030302020204" pitchFamily="66" charset="0"/>
                <a:cs typeface="Arial" panose="020B0604020202020204" pitchFamily="34" charset="0"/>
              </a:rPr>
              <a:t>using mathematical language.</a:t>
            </a:r>
            <a:endParaRPr lang="en-GB" sz="1800" dirty="0">
              <a:solidFill>
                <a:schemeClr val="tx1">
                  <a:lumMod val="65000"/>
                  <a:lumOff val="35000"/>
                </a:schemeClr>
              </a:solidFill>
              <a:latin typeface="Comic Sans MS" panose="030F0702030302020204" pitchFamily="66" charset="0"/>
              <a:cs typeface="Arial" panose="020B0604020202020204" pitchFamily="34" charset="0"/>
            </a:endParaRPr>
          </a:p>
        </p:txBody>
      </p:sp>
      <p:pic>
        <p:nvPicPr>
          <p:cNvPr id="4098" name="Picture 2" descr="http://2.bp.blogspot.com/-Tsajpkz0T10/UdZK3BBhKYI/AAAAAAAAAdU/RwiXL_ArGm4/s567/line-coun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962775"/>
            <a:ext cx="3283186" cy="28952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D6FE00F-4EA6-4F83-96F9-388C9D5ECAF3}" type="slidenum">
              <a:rPr lang="en-GB" smtClean="0"/>
              <a:t>12</a:t>
            </a:fld>
            <a:endParaRPr lang="en-GB"/>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029200"/>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029200"/>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352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4267199" cy="707678"/>
          </a:xfrm>
        </p:spPr>
        <p:txBody>
          <a:bodyPr>
            <a:noAutofit/>
          </a:bodyPr>
          <a:lstStyle/>
          <a:p>
            <a:r>
              <a:rPr lang="en-GB" sz="2800" dirty="0" smtClean="0">
                <a:solidFill>
                  <a:schemeClr val="accent6"/>
                </a:solidFill>
                <a:latin typeface="Comic Sans MS" panose="030F0702030302020204" pitchFamily="66" charset="0"/>
              </a:rPr>
              <a:t>A Day in the life of..</a:t>
            </a:r>
            <a:endParaRPr lang="en-GB" sz="2800" dirty="0">
              <a:solidFill>
                <a:schemeClr val="accent6"/>
              </a:solidFill>
              <a:latin typeface="Comic Sans MS" panose="030F0702030302020204" pitchFamily="66" charset="0"/>
            </a:endParaRPr>
          </a:p>
        </p:txBody>
      </p:sp>
      <p:sp>
        <p:nvSpPr>
          <p:cNvPr id="4" name="Text Placeholder 3"/>
          <p:cNvSpPr>
            <a:spLocks noGrp="1"/>
          </p:cNvSpPr>
          <p:nvPr>
            <p:ph type="body" sz="half" idx="2"/>
          </p:nvPr>
        </p:nvSpPr>
        <p:spPr>
          <a:xfrm>
            <a:off x="228600" y="1124744"/>
            <a:ext cx="4114799" cy="4691063"/>
          </a:xfrm>
        </p:spPr>
        <p:txBody>
          <a:bodyPr>
            <a:normAutofit/>
          </a:bodyPr>
          <a:lstStyle/>
          <a:p>
            <a:r>
              <a:rPr lang="en-GB" sz="1600" b="1" dirty="0" smtClean="0">
                <a:solidFill>
                  <a:schemeClr val="tx1">
                    <a:lumMod val="65000"/>
                    <a:lumOff val="35000"/>
                  </a:schemeClr>
                </a:solidFill>
                <a:latin typeface="Comic Sans MS" panose="030F0702030302020204" pitchFamily="66" charset="0"/>
              </a:rPr>
              <a:t>9.10 </a:t>
            </a:r>
            <a:r>
              <a:rPr lang="en-GB" sz="1600" dirty="0" smtClean="0">
                <a:solidFill>
                  <a:schemeClr val="tx1">
                    <a:lumMod val="65000"/>
                    <a:lumOff val="35000"/>
                  </a:schemeClr>
                </a:solidFill>
                <a:latin typeface="Comic Sans MS" panose="030F0702030302020204" pitchFamily="66" charset="0"/>
              </a:rPr>
              <a:t>Early Morning Work</a:t>
            </a:r>
          </a:p>
          <a:p>
            <a:r>
              <a:rPr lang="en-GB" sz="1600" b="1" dirty="0" smtClean="0">
                <a:solidFill>
                  <a:schemeClr val="tx1">
                    <a:lumMod val="65000"/>
                    <a:lumOff val="35000"/>
                  </a:schemeClr>
                </a:solidFill>
                <a:latin typeface="Comic Sans MS" panose="030F0702030302020204" pitchFamily="66" charset="0"/>
              </a:rPr>
              <a:t>9.30</a:t>
            </a:r>
            <a:r>
              <a:rPr lang="en-GB" sz="1600" dirty="0" smtClean="0">
                <a:solidFill>
                  <a:schemeClr val="tx1">
                    <a:lumMod val="65000"/>
                    <a:lumOff val="35000"/>
                  </a:schemeClr>
                </a:solidFill>
                <a:latin typeface="Comic Sans MS" panose="030F0702030302020204" pitchFamily="66" charset="0"/>
              </a:rPr>
              <a:t> Whole class learning session – Phonics</a:t>
            </a:r>
          </a:p>
          <a:p>
            <a:r>
              <a:rPr lang="en-GB" sz="1600" b="1" dirty="0" smtClean="0">
                <a:solidFill>
                  <a:schemeClr val="tx1">
                    <a:lumMod val="65000"/>
                    <a:lumOff val="35000"/>
                  </a:schemeClr>
                </a:solidFill>
                <a:latin typeface="Comic Sans MS" panose="030F0702030302020204" pitchFamily="66" charset="0"/>
              </a:rPr>
              <a:t>10.00 </a:t>
            </a:r>
            <a:r>
              <a:rPr lang="en-GB" sz="1600" dirty="0" smtClean="0">
                <a:solidFill>
                  <a:schemeClr val="tx1">
                    <a:lumMod val="65000"/>
                    <a:lumOff val="35000"/>
                  </a:schemeClr>
                </a:solidFill>
                <a:latin typeface="Comic Sans MS" panose="030F0702030302020204" pitchFamily="66" charset="0"/>
              </a:rPr>
              <a:t>Children choose their own learning. Focused group activities take place with adults.</a:t>
            </a:r>
          </a:p>
          <a:p>
            <a:r>
              <a:rPr lang="en-GB" sz="1600" b="1" dirty="0" smtClean="0">
                <a:solidFill>
                  <a:schemeClr val="tx1">
                    <a:lumMod val="65000"/>
                    <a:lumOff val="35000"/>
                  </a:schemeClr>
                </a:solidFill>
                <a:latin typeface="Comic Sans MS" panose="030F0702030302020204" pitchFamily="66" charset="0"/>
              </a:rPr>
              <a:t>12.00</a:t>
            </a:r>
            <a:r>
              <a:rPr lang="en-GB" sz="1600" dirty="0" smtClean="0">
                <a:solidFill>
                  <a:schemeClr val="tx1">
                    <a:lumMod val="65000"/>
                    <a:lumOff val="35000"/>
                  </a:schemeClr>
                </a:solidFill>
                <a:latin typeface="Comic Sans MS" panose="030F0702030302020204" pitchFamily="66" charset="0"/>
              </a:rPr>
              <a:t> Mathematics whole class teaching session</a:t>
            </a:r>
          </a:p>
          <a:p>
            <a:r>
              <a:rPr lang="en-GB" sz="1600" b="1" dirty="0" smtClean="0">
                <a:solidFill>
                  <a:schemeClr val="tx1">
                    <a:lumMod val="65000"/>
                    <a:lumOff val="35000"/>
                  </a:schemeClr>
                </a:solidFill>
                <a:latin typeface="Comic Sans MS" panose="030F0702030302020204" pitchFamily="66" charset="0"/>
              </a:rPr>
              <a:t>12.15 </a:t>
            </a:r>
            <a:r>
              <a:rPr lang="en-GB" sz="1600" dirty="0" smtClean="0">
                <a:solidFill>
                  <a:schemeClr val="tx1">
                    <a:lumMod val="65000"/>
                    <a:lumOff val="35000"/>
                  </a:schemeClr>
                </a:solidFill>
                <a:latin typeface="Comic Sans MS" panose="030F0702030302020204" pitchFamily="66" charset="0"/>
              </a:rPr>
              <a:t>Lunch</a:t>
            </a:r>
          </a:p>
          <a:p>
            <a:r>
              <a:rPr lang="en-GB" sz="1600" b="1" dirty="0" smtClean="0">
                <a:solidFill>
                  <a:schemeClr val="tx1">
                    <a:lumMod val="65000"/>
                    <a:lumOff val="35000"/>
                  </a:schemeClr>
                </a:solidFill>
                <a:latin typeface="Comic Sans MS" panose="030F0702030302020204" pitchFamily="66" charset="0"/>
              </a:rPr>
              <a:t>12.45 </a:t>
            </a:r>
            <a:r>
              <a:rPr lang="en-GB" sz="1600" dirty="0" smtClean="0">
                <a:solidFill>
                  <a:schemeClr val="tx1">
                    <a:lumMod val="65000"/>
                    <a:lumOff val="35000"/>
                  </a:schemeClr>
                </a:solidFill>
                <a:latin typeface="Comic Sans MS" panose="030F0702030302020204" pitchFamily="66" charset="0"/>
              </a:rPr>
              <a:t>Outside play time </a:t>
            </a:r>
          </a:p>
          <a:p>
            <a:r>
              <a:rPr lang="en-GB" sz="1600" b="1" dirty="0" smtClean="0">
                <a:solidFill>
                  <a:schemeClr val="tx1">
                    <a:lumMod val="65000"/>
                    <a:lumOff val="35000"/>
                  </a:schemeClr>
                </a:solidFill>
                <a:latin typeface="Comic Sans MS" panose="030F0702030302020204" pitchFamily="66" charset="0"/>
              </a:rPr>
              <a:t>1.30</a:t>
            </a:r>
            <a:r>
              <a:rPr lang="en-GB" sz="1600" dirty="0" smtClean="0">
                <a:solidFill>
                  <a:schemeClr val="tx1">
                    <a:lumMod val="65000"/>
                    <a:lumOff val="35000"/>
                  </a:schemeClr>
                </a:solidFill>
                <a:latin typeface="Comic Sans MS" panose="030F0702030302020204" pitchFamily="66" charset="0"/>
              </a:rPr>
              <a:t> Afternoon register. Whole class learning session.</a:t>
            </a:r>
          </a:p>
          <a:p>
            <a:r>
              <a:rPr lang="en-GB" sz="1600" b="1" dirty="0" smtClean="0">
                <a:solidFill>
                  <a:schemeClr val="tx1">
                    <a:lumMod val="65000"/>
                    <a:lumOff val="35000"/>
                  </a:schemeClr>
                </a:solidFill>
                <a:latin typeface="Comic Sans MS" panose="030F0702030302020204" pitchFamily="66" charset="0"/>
              </a:rPr>
              <a:t>1.45 </a:t>
            </a:r>
            <a:r>
              <a:rPr lang="en-GB" sz="1600" dirty="0" smtClean="0">
                <a:solidFill>
                  <a:schemeClr val="tx1">
                    <a:lumMod val="65000"/>
                    <a:lumOff val="35000"/>
                  </a:schemeClr>
                </a:solidFill>
                <a:latin typeface="Comic Sans MS" panose="030F0702030302020204" pitchFamily="66" charset="0"/>
              </a:rPr>
              <a:t>Children choose their own learning. Focused group activities with adults.</a:t>
            </a:r>
          </a:p>
          <a:p>
            <a:r>
              <a:rPr lang="en-GB" sz="1600" b="1" dirty="0" smtClean="0">
                <a:solidFill>
                  <a:schemeClr val="tx1">
                    <a:lumMod val="65000"/>
                    <a:lumOff val="35000"/>
                  </a:schemeClr>
                </a:solidFill>
                <a:latin typeface="Comic Sans MS" panose="030F0702030302020204" pitchFamily="66" charset="0"/>
              </a:rPr>
              <a:t>3.00</a:t>
            </a:r>
            <a:r>
              <a:rPr lang="en-GB" sz="1600" dirty="0" smtClean="0">
                <a:solidFill>
                  <a:schemeClr val="tx1">
                    <a:lumMod val="65000"/>
                    <a:lumOff val="35000"/>
                  </a:schemeClr>
                </a:solidFill>
                <a:latin typeface="Comic Sans MS" panose="030F0702030302020204" pitchFamily="66" charset="0"/>
              </a:rPr>
              <a:t> Recap the days learning, story time, circle time. </a:t>
            </a:r>
          </a:p>
          <a:p>
            <a:r>
              <a:rPr lang="en-GB" sz="1600" b="1" dirty="0" smtClean="0">
                <a:solidFill>
                  <a:schemeClr val="tx1">
                    <a:lumMod val="65000"/>
                    <a:lumOff val="35000"/>
                  </a:schemeClr>
                </a:solidFill>
                <a:latin typeface="Comic Sans MS" panose="030F0702030302020204" pitchFamily="66" charset="0"/>
              </a:rPr>
              <a:t>3.30</a:t>
            </a:r>
            <a:r>
              <a:rPr lang="en-GB" sz="1600" dirty="0" smtClean="0">
                <a:solidFill>
                  <a:schemeClr val="tx1">
                    <a:lumMod val="65000"/>
                    <a:lumOff val="35000"/>
                  </a:schemeClr>
                </a:solidFill>
                <a:latin typeface="Comic Sans MS" panose="030F0702030302020204" pitchFamily="66" charset="0"/>
              </a:rPr>
              <a:t> Home Time!</a:t>
            </a:r>
          </a:p>
          <a:p>
            <a:endParaRPr lang="en-GB" dirty="0" smtClean="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4D6FE00F-4EA6-4F83-96F9-388C9D5ECAF3}" type="slidenum">
              <a:rPr lang="en-GB" smtClean="0"/>
              <a:t>13</a:t>
            </a:fld>
            <a:endParaRPr lang="en-GB"/>
          </a:p>
        </p:txBody>
      </p:sp>
      <p:sp>
        <p:nvSpPr>
          <p:cNvPr id="5" name="Content Placeholder 4"/>
          <p:cNvSpPr>
            <a:spLocks noGrp="1"/>
          </p:cNvSpPr>
          <p:nvPr>
            <p:ph idx="1"/>
          </p:nvPr>
        </p:nvSpPr>
        <p:spPr>
          <a:xfrm>
            <a:off x="12039600" y="-381000"/>
            <a:ext cx="5111750" cy="5853113"/>
          </a:xfrm>
        </p:spPr>
        <p:txBody>
          <a:bodyPr/>
          <a:lstStyle/>
          <a:p>
            <a:pPr marL="0" indent="0">
              <a:buNone/>
            </a:pP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2573254"/>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164" y="2743200"/>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667250"/>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5638" y="533400"/>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6910" y="4953000"/>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4800" y="5943600"/>
            <a:ext cx="3886200" cy="830997"/>
          </a:xfrm>
          <a:prstGeom prst="rect">
            <a:avLst/>
          </a:prstGeom>
          <a:noFill/>
        </p:spPr>
        <p:txBody>
          <a:bodyPr wrap="square" rtlCol="0">
            <a:spAutoFit/>
          </a:bodyPr>
          <a:lstStyle/>
          <a:p>
            <a:pPr algn="ctr">
              <a:spcBef>
                <a:spcPct val="20000"/>
              </a:spcBef>
            </a:pPr>
            <a:r>
              <a:rPr lang="en-GB" sz="1600" b="1" dirty="0">
                <a:solidFill>
                  <a:srgbClr val="FF0000"/>
                </a:solidFill>
                <a:latin typeface="Comic Sans MS" panose="030F0702030302020204" pitchFamily="66" charset="0"/>
              </a:rPr>
              <a:t>Reception gate will be open from 9am – please do not play with the toy or </a:t>
            </a:r>
            <a:r>
              <a:rPr lang="en-GB" sz="1600" b="1" dirty="0" smtClean="0">
                <a:solidFill>
                  <a:srgbClr val="FF0000"/>
                </a:solidFill>
                <a:latin typeface="Comic Sans MS" panose="030F0702030302020204" pitchFamily="66" charset="0"/>
              </a:rPr>
              <a:t>resources whilst you wait.</a:t>
            </a:r>
            <a:endParaRPr lang="en-GB" sz="1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47571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chemeClr val="accent6"/>
                </a:solidFill>
                <a:latin typeface="Comic Sans MS" panose="030F0702030302020204" pitchFamily="66" charset="0"/>
                <a:cs typeface="Arial" panose="020B0604020202020204" pitchFamily="34" charset="0"/>
              </a:rPr>
              <a:t>How your child learns…</a:t>
            </a:r>
            <a:endParaRPr lang="en-GB" b="1" dirty="0">
              <a:solidFill>
                <a:schemeClr val="accent6"/>
              </a:solidFill>
              <a:latin typeface="Comic Sans MS" panose="030F0702030302020204" pitchFamily="66" charset="0"/>
              <a:cs typeface="Arial" panose="020B0604020202020204" pitchFamily="34" charset="0"/>
            </a:endParaRPr>
          </a:p>
        </p:txBody>
      </p:sp>
      <p:sp>
        <p:nvSpPr>
          <p:cNvPr id="3" name="Content Placeholder 2"/>
          <p:cNvSpPr>
            <a:spLocks noGrp="1"/>
          </p:cNvSpPr>
          <p:nvPr>
            <p:ph sz="half" idx="1"/>
          </p:nvPr>
        </p:nvSpPr>
        <p:spPr>
          <a:xfrm>
            <a:off x="467544" y="1447800"/>
            <a:ext cx="4038600" cy="4525963"/>
          </a:xfrm>
        </p:spPr>
        <p:txBody>
          <a:bodyPr>
            <a:normAutofit/>
          </a:bodyPr>
          <a:lstStyle/>
          <a:p>
            <a:pPr>
              <a:buClr>
                <a:schemeClr val="accent3"/>
              </a:buClr>
              <a:buFont typeface="Wingdings" panose="05000000000000000000" pitchFamily="2" charset="2"/>
              <a:buChar char="ü"/>
            </a:pPr>
            <a:r>
              <a:rPr lang="en-GB" sz="2400" b="1" dirty="0" smtClean="0">
                <a:solidFill>
                  <a:schemeClr val="tx1">
                    <a:lumMod val="65000"/>
                    <a:lumOff val="35000"/>
                  </a:schemeClr>
                </a:solidFill>
                <a:latin typeface="Comic Sans MS" panose="030F0702030302020204" pitchFamily="66" charset="0"/>
              </a:rPr>
              <a:t>Playing </a:t>
            </a:r>
            <a:r>
              <a:rPr lang="en-GB" sz="2400" b="1" dirty="0">
                <a:solidFill>
                  <a:schemeClr val="tx1">
                    <a:lumMod val="65000"/>
                    <a:lumOff val="35000"/>
                  </a:schemeClr>
                </a:solidFill>
                <a:latin typeface="Comic Sans MS" panose="030F0702030302020204" pitchFamily="66" charset="0"/>
              </a:rPr>
              <a:t>and </a:t>
            </a:r>
            <a:r>
              <a:rPr lang="en-GB" sz="2400" b="1" dirty="0" smtClean="0">
                <a:solidFill>
                  <a:schemeClr val="tx1">
                    <a:lumMod val="65000"/>
                    <a:lumOff val="35000"/>
                  </a:schemeClr>
                </a:solidFill>
                <a:latin typeface="Comic Sans MS" panose="030F0702030302020204" pitchFamily="66" charset="0"/>
              </a:rPr>
              <a:t>exploring</a:t>
            </a:r>
          </a:p>
          <a:p>
            <a:pPr>
              <a:buClr>
                <a:schemeClr val="accent3"/>
              </a:buClr>
              <a:buFont typeface="Wingdings" panose="05000000000000000000" pitchFamily="2" charset="2"/>
              <a:buChar char="ü"/>
            </a:pPr>
            <a:r>
              <a:rPr lang="en-GB" sz="2400" b="1" dirty="0" smtClean="0">
                <a:solidFill>
                  <a:schemeClr val="tx1">
                    <a:lumMod val="65000"/>
                    <a:lumOff val="35000"/>
                  </a:schemeClr>
                </a:solidFill>
                <a:latin typeface="Comic Sans MS" panose="030F0702030302020204" pitchFamily="66" charset="0"/>
              </a:rPr>
              <a:t>Active learning</a:t>
            </a:r>
          </a:p>
          <a:p>
            <a:pPr>
              <a:buClr>
                <a:schemeClr val="accent3"/>
              </a:buClr>
              <a:buFont typeface="Wingdings" panose="05000000000000000000" pitchFamily="2" charset="2"/>
              <a:buChar char="ü"/>
            </a:pPr>
            <a:r>
              <a:rPr lang="en-GB" sz="2400" b="1" dirty="0" smtClean="0">
                <a:solidFill>
                  <a:schemeClr val="tx1">
                    <a:lumMod val="65000"/>
                    <a:lumOff val="35000"/>
                  </a:schemeClr>
                </a:solidFill>
                <a:latin typeface="Comic Sans MS" panose="030F0702030302020204" pitchFamily="66" charset="0"/>
              </a:rPr>
              <a:t>Creative </a:t>
            </a:r>
            <a:r>
              <a:rPr lang="en-GB" sz="2400" b="1" dirty="0">
                <a:solidFill>
                  <a:schemeClr val="tx1">
                    <a:lumMod val="65000"/>
                    <a:lumOff val="35000"/>
                  </a:schemeClr>
                </a:solidFill>
                <a:latin typeface="Comic Sans MS" panose="030F0702030302020204" pitchFamily="66" charset="0"/>
              </a:rPr>
              <a:t>and critical </a:t>
            </a:r>
            <a:r>
              <a:rPr lang="en-GB" sz="2400" b="1" dirty="0" smtClean="0">
                <a:solidFill>
                  <a:schemeClr val="tx1">
                    <a:lumMod val="65000"/>
                    <a:lumOff val="35000"/>
                  </a:schemeClr>
                </a:solidFill>
                <a:latin typeface="Comic Sans MS" panose="030F0702030302020204" pitchFamily="66" charset="0"/>
              </a:rPr>
              <a:t>thinking</a:t>
            </a:r>
            <a:endParaRPr lang="en-GB" sz="3600" b="1" dirty="0">
              <a:solidFill>
                <a:schemeClr val="tx1">
                  <a:lumMod val="65000"/>
                  <a:lumOff val="35000"/>
                </a:schemeClr>
              </a:solidFill>
            </a:endParaRPr>
          </a:p>
        </p:txBody>
      </p:sp>
      <p:sp>
        <p:nvSpPr>
          <p:cNvPr id="4" name="Content Placeholder 3"/>
          <p:cNvSpPr>
            <a:spLocks noGrp="1"/>
          </p:cNvSpPr>
          <p:nvPr>
            <p:ph sz="half" idx="2"/>
          </p:nvPr>
        </p:nvSpPr>
        <p:spPr>
          <a:xfrm>
            <a:off x="4499992" y="1447800"/>
            <a:ext cx="4186808" cy="4525963"/>
          </a:xfrm>
        </p:spPr>
        <p:txBody>
          <a:bodyPr/>
          <a:lstStyle/>
          <a:p>
            <a:pPr marL="0" indent="0">
              <a:buNone/>
            </a:pPr>
            <a:r>
              <a:rPr lang="en-GB" sz="1800" b="1" dirty="0" smtClean="0">
                <a:solidFill>
                  <a:schemeClr val="accent1"/>
                </a:solidFill>
                <a:latin typeface="Comic Sans MS" panose="030F0702030302020204" pitchFamily="66" charset="0"/>
              </a:rPr>
              <a:t>Key </a:t>
            </a:r>
            <a:r>
              <a:rPr lang="en-GB" sz="1800" b="1" dirty="0">
                <a:solidFill>
                  <a:schemeClr val="accent1"/>
                </a:solidFill>
                <a:latin typeface="Comic Sans MS" panose="030F0702030302020204" pitchFamily="66" charset="0"/>
              </a:rPr>
              <a:t>aspects of </a:t>
            </a:r>
            <a:r>
              <a:rPr lang="en-GB" sz="1800" b="1" dirty="0" smtClean="0">
                <a:solidFill>
                  <a:schemeClr val="accent1"/>
                </a:solidFill>
                <a:latin typeface="Comic Sans MS" panose="030F0702030302020204" pitchFamily="66" charset="0"/>
              </a:rPr>
              <a:t>‘Effective Learning’ </a:t>
            </a:r>
            <a:r>
              <a:rPr lang="en-GB" sz="1800" b="1" dirty="0">
                <a:solidFill>
                  <a:schemeClr val="accent1"/>
                </a:solidFill>
                <a:latin typeface="Comic Sans MS" panose="030F0702030302020204" pitchFamily="66" charset="0"/>
              </a:rPr>
              <a:t>c</a:t>
            </a:r>
            <a:r>
              <a:rPr lang="en-GB" sz="1800" b="1" dirty="0" smtClean="0">
                <a:solidFill>
                  <a:schemeClr val="accent1"/>
                </a:solidFill>
                <a:latin typeface="Comic Sans MS" panose="030F0702030302020204" pitchFamily="66" charset="0"/>
              </a:rPr>
              <a:t>haracteristics </a:t>
            </a:r>
            <a:r>
              <a:rPr lang="en-GB" sz="1800" b="1" dirty="0">
                <a:solidFill>
                  <a:schemeClr val="accent1"/>
                </a:solidFill>
                <a:latin typeface="Comic Sans MS" panose="030F0702030302020204" pitchFamily="66" charset="0"/>
              </a:rPr>
              <a:t>include children:</a:t>
            </a:r>
          </a:p>
          <a:p>
            <a:r>
              <a:rPr lang="en-GB" sz="1800" dirty="0" smtClean="0">
                <a:solidFill>
                  <a:schemeClr val="tx1">
                    <a:lumMod val="65000"/>
                    <a:lumOff val="35000"/>
                  </a:schemeClr>
                </a:solidFill>
                <a:latin typeface="Comic Sans MS" panose="030F0702030302020204" pitchFamily="66" charset="0"/>
              </a:rPr>
              <a:t>being </a:t>
            </a:r>
            <a:r>
              <a:rPr lang="en-GB" sz="1800" dirty="0">
                <a:solidFill>
                  <a:schemeClr val="tx1">
                    <a:lumMod val="65000"/>
                    <a:lumOff val="35000"/>
                  </a:schemeClr>
                </a:solidFill>
                <a:latin typeface="Comic Sans MS" panose="030F0702030302020204" pitchFamily="66" charset="0"/>
              </a:rPr>
              <a:t>willing to have a </a:t>
            </a:r>
            <a:r>
              <a:rPr lang="en-GB" sz="1800" dirty="0" smtClean="0">
                <a:solidFill>
                  <a:schemeClr val="tx1">
                    <a:lumMod val="65000"/>
                    <a:lumOff val="35000"/>
                  </a:schemeClr>
                </a:solidFill>
                <a:latin typeface="Comic Sans MS" panose="030F0702030302020204" pitchFamily="66" charset="0"/>
              </a:rPr>
              <a:t>go</a:t>
            </a:r>
            <a:endParaRPr lang="en-GB" sz="1800" dirty="0">
              <a:solidFill>
                <a:schemeClr val="tx1">
                  <a:lumMod val="65000"/>
                  <a:lumOff val="35000"/>
                </a:schemeClr>
              </a:solidFill>
              <a:latin typeface="Comic Sans MS" panose="030F0702030302020204" pitchFamily="66" charset="0"/>
            </a:endParaRPr>
          </a:p>
          <a:p>
            <a:r>
              <a:rPr lang="en-GB" sz="1800" dirty="0" smtClean="0">
                <a:solidFill>
                  <a:schemeClr val="tx1">
                    <a:lumMod val="65000"/>
                    <a:lumOff val="35000"/>
                  </a:schemeClr>
                </a:solidFill>
                <a:latin typeface="Comic Sans MS" panose="030F0702030302020204" pitchFamily="66" charset="0"/>
              </a:rPr>
              <a:t>being </a:t>
            </a:r>
            <a:r>
              <a:rPr lang="en-GB" sz="1800" dirty="0">
                <a:solidFill>
                  <a:schemeClr val="tx1">
                    <a:lumMod val="65000"/>
                    <a:lumOff val="35000"/>
                  </a:schemeClr>
                </a:solidFill>
                <a:latin typeface="Comic Sans MS" panose="030F0702030302020204" pitchFamily="66" charset="0"/>
              </a:rPr>
              <a:t>involved </a:t>
            </a:r>
            <a:r>
              <a:rPr lang="en-GB" sz="1800" dirty="0" smtClean="0">
                <a:solidFill>
                  <a:schemeClr val="tx1">
                    <a:lumMod val="65000"/>
                    <a:lumOff val="35000"/>
                  </a:schemeClr>
                </a:solidFill>
                <a:latin typeface="Comic Sans MS" panose="030F0702030302020204" pitchFamily="66" charset="0"/>
              </a:rPr>
              <a:t>and concentrating</a:t>
            </a:r>
            <a:endParaRPr lang="en-GB" sz="1800" dirty="0">
              <a:solidFill>
                <a:schemeClr val="tx1">
                  <a:lumMod val="65000"/>
                  <a:lumOff val="35000"/>
                </a:schemeClr>
              </a:solidFill>
              <a:latin typeface="Comic Sans MS" panose="030F0702030302020204" pitchFamily="66" charset="0"/>
            </a:endParaRPr>
          </a:p>
          <a:p>
            <a:r>
              <a:rPr lang="en-GB" sz="1800" dirty="0" smtClean="0">
                <a:solidFill>
                  <a:schemeClr val="tx1">
                    <a:lumMod val="65000"/>
                    <a:lumOff val="35000"/>
                  </a:schemeClr>
                </a:solidFill>
                <a:latin typeface="Comic Sans MS" panose="030F0702030302020204" pitchFamily="66" charset="0"/>
              </a:rPr>
              <a:t>having </a:t>
            </a:r>
            <a:r>
              <a:rPr lang="en-GB" sz="1800" dirty="0">
                <a:solidFill>
                  <a:schemeClr val="tx1">
                    <a:lumMod val="65000"/>
                    <a:lumOff val="35000"/>
                  </a:schemeClr>
                </a:solidFill>
                <a:latin typeface="Comic Sans MS" panose="030F0702030302020204" pitchFamily="66" charset="0"/>
              </a:rPr>
              <a:t>their own </a:t>
            </a:r>
            <a:r>
              <a:rPr lang="en-GB" sz="1800" dirty="0" smtClean="0">
                <a:solidFill>
                  <a:schemeClr val="tx1">
                    <a:lumMod val="65000"/>
                    <a:lumOff val="35000"/>
                  </a:schemeClr>
                </a:solidFill>
                <a:latin typeface="Comic Sans MS" panose="030F0702030302020204" pitchFamily="66" charset="0"/>
              </a:rPr>
              <a:t>ideas</a:t>
            </a:r>
            <a:endParaRPr lang="en-GB" sz="1800" dirty="0">
              <a:solidFill>
                <a:schemeClr val="tx1">
                  <a:lumMod val="65000"/>
                  <a:lumOff val="35000"/>
                </a:schemeClr>
              </a:solidFill>
              <a:latin typeface="Comic Sans MS" panose="030F0702030302020204" pitchFamily="66" charset="0"/>
            </a:endParaRPr>
          </a:p>
          <a:p>
            <a:r>
              <a:rPr lang="en-GB" sz="1800" dirty="0" smtClean="0">
                <a:solidFill>
                  <a:schemeClr val="tx1">
                    <a:lumMod val="65000"/>
                    <a:lumOff val="35000"/>
                  </a:schemeClr>
                </a:solidFill>
                <a:latin typeface="Comic Sans MS" panose="030F0702030302020204" pitchFamily="66" charset="0"/>
              </a:rPr>
              <a:t>choosing </a:t>
            </a:r>
            <a:r>
              <a:rPr lang="en-GB" sz="1800" dirty="0">
                <a:solidFill>
                  <a:schemeClr val="tx1">
                    <a:lumMod val="65000"/>
                    <a:lumOff val="35000"/>
                  </a:schemeClr>
                </a:solidFill>
                <a:latin typeface="Comic Sans MS" panose="030F0702030302020204" pitchFamily="66" charset="0"/>
              </a:rPr>
              <a:t>ways to do </a:t>
            </a:r>
            <a:r>
              <a:rPr lang="en-GB" sz="1800" dirty="0" smtClean="0">
                <a:solidFill>
                  <a:schemeClr val="tx1">
                    <a:lumMod val="65000"/>
                    <a:lumOff val="35000"/>
                  </a:schemeClr>
                </a:solidFill>
                <a:latin typeface="Comic Sans MS" panose="030F0702030302020204" pitchFamily="66" charset="0"/>
              </a:rPr>
              <a:t>things</a:t>
            </a:r>
            <a:endParaRPr lang="en-GB" sz="1800" dirty="0">
              <a:solidFill>
                <a:schemeClr val="tx1">
                  <a:lumMod val="65000"/>
                  <a:lumOff val="35000"/>
                </a:schemeClr>
              </a:solidFill>
              <a:latin typeface="Comic Sans MS" panose="030F0702030302020204" pitchFamily="66" charset="0"/>
            </a:endParaRPr>
          </a:p>
          <a:p>
            <a:r>
              <a:rPr lang="en-GB" sz="1800" dirty="0" smtClean="0">
                <a:solidFill>
                  <a:schemeClr val="tx1">
                    <a:lumMod val="65000"/>
                    <a:lumOff val="35000"/>
                  </a:schemeClr>
                </a:solidFill>
                <a:latin typeface="Comic Sans MS" panose="030F0702030302020204" pitchFamily="66" charset="0"/>
              </a:rPr>
              <a:t>finding </a:t>
            </a:r>
            <a:r>
              <a:rPr lang="en-GB" sz="1800" dirty="0">
                <a:solidFill>
                  <a:schemeClr val="tx1">
                    <a:lumMod val="65000"/>
                    <a:lumOff val="35000"/>
                  </a:schemeClr>
                </a:solidFill>
                <a:latin typeface="Comic Sans MS" panose="030F0702030302020204" pitchFamily="66" charset="0"/>
              </a:rPr>
              <a:t>new </a:t>
            </a:r>
            <a:r>
              <a:rPr lang="en-GB" sz="1800" dirty="0" smtClean="0">
                <a:solidFill>
                  <a:schemeClr val="tx1">
                    <a:lumMod val="65000"/>
                    <a:lumOff val="35000"/>
                  </a:schemeClr>
                </a:solidFill>
                <a:latin typeface="Comic Sans MS" panose="030F0702030302020204" pitchFamily="66" charset="0"/>
              </a:rPr>
              <a:t>ways</a:t>
            </a:r>
            <a:endParaRPr lang="en-GB" sz="1800" dirty="0">
              <a:solidFill>
                <a:schemeClr val="tx1">
                  <a:lumMod val="65000"/>
                  <a:lumOff val="35000"/>
                </a:schemeClr>
              </a:solidFill>
              <a:latin typeface="Comic Sans MS" panose="030F0702030302020204" pitchFamily="66" charset="0"/>
            </a:endParaRPr>
          </a:p>
          <a:p>
            <a:r>
              <a:rPr lang="en-GB" sz="1800" dirty="0" smtClean="0">
                <a:solidFill>
                  <a:schemeClr val="tx1">
                    <a:lumMod val="65000"/>
                    <a:lumOff val="35000"/>
                  </a:schemeClr>
                </a:solidFill>
                <a:latin typeface="Comic Sans MS" panose="030F0702030302020204" pitchFamily="66" charset="0"/>
              </a:rPr>
              <a:t>enjoying </a:t>
            </a:r>
            <a:r>
              <a:rPr lang="en-GB" sz="1800" dirty="0">
                <a:solidFill>
                  <a:schemeClr val="tx1">
                    <a:lumMod val="65000"/>
                    <a:lumOff val="35000"/>
                  </a:schemeClr>
                </a:solidFill>
                <a:latin typeface="Comic Sans MS" panose="030F0702030302020204" pitchFamily="66" charset="0"/>
              </a:rPr>
              <a:t>achieving what they set out to </a:t>
            </a:r>
            <a:r>
              <a:rPr lang="en-GB" sz="1800" dirty="0" smtClean="0">
                <a:solidFill>
                  <a:schemeClr val="tx1">
                    <a:lumMod val="65000"/>
                    <a:lumOff val="35000"/>
                  </a:schemeClr>
                </a:solidFill>
                <a:latin typeface="Comic Sans MS" panose="030F0702030302020204" pitchFamily="66" charset="0"/>
              </a:rPr>
              <a:t>do</a:t>
            </a:r>
            <a:endParaRPr lang="en-GB" sz="1800" dirty="0">
              <a:solidFill>
                <a:schemeClr val="tx1">
                  <a:lumMod val="65000"/>
                  <a:lumOff val="35000"/>
                </a:schemeClr>
              </a:solidFill>
              <a:latin typeface="Comic Sans MS" panose="030F0702030302020204" pitchFamily="66" charset="0"/>
            </a:endParaRPr>
          </a:p>
          <a:p>
            <a:endParaRPr lang="en-GB" dirty="0">
              <a:solidFill>
                <a:schemeClr val="tx1">
                  <a:lumMod val="65000"/>
                  <a:lumOff val="35000"/>
                </a:schemeClr>
              </a:solidFill>
            </a:endParaRPr>
          </a:p>
        </p:txBody>
      </p:sp>
      <p:pic>
        <p:nvPicPr>
          <p:cNvPr id="14338" name="Picture 2" descr="http://media-cache-ec0.pinimg.com/736x/08/33/bd/0833bd5a80c8ad2c40f52d95f27dcd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548740"/>
            <a:ext cx="2971800" cy="216347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filecabinet7.eschoolview.com/E6065F41-06AA-4E41-8F01-CD25CEDC90F3/kids-playing-in-leav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66" y="3987940"/>
            <a:ext cx="3489434" cy="287006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D6FE00F-4EA6-4F83-96F9-388C9D5ECAF3}" type="slidenum">
              <a:rPr lang="en-GB" smtClean="0"/>
              <a:t>14</a:t>
            </a:fld>
            <a:endParaRPr lang="en-GB"/>
          </a:p>
        </p:txBody>
      </p:sp>
    </p:spTree>
    <p:extLst>
      <p:ext uri="{BB962C8B-B14F-4D97-AF65-F5344CB8AC3E}">
        <p14:creationId xmlns:p14="http://schemas.microsoft.com/office/powerpoint/2010/main" val="286865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smtClean="0">
                <a:solidFill>
                  <a:schemeClr val="accent6"/>
                </a:solidFill>
                <a:latin typeface="Comic Sans MS" panose="030F0702030302020204" pitchFamily="66" charset="0"/>
              </a:rPr>
              <a:t>How do we facilitate this learning?</a:t>
            </a:r>
            <a:endParaRPr lang="en-GB" b="1" dirty="0">
              <a:solidFill>
                <a:schemeClr val="accent6"/>
              </a:solidFill>
              <a:latin typeface="Comic Sans MS" panose="030F0702030302020204" pitchFamily="66" charset="0"/>
            </a:endParaRPr>
          </a:p>
        </p:txBody>
      </p:sp>
      <p:sp>
        <p:nvSpPr>
          <p:cNvPr id="3" name="Content Placeholder 2"/>
          <p:cNvSpPr>
            <a:spLocks noGrp="1"/>
          </p:cNvSpPr>
          <p:nvPr>
            <p:ph sz="half" idx="1"/>
          </p:nvPr>
        </p:nvSpPr>
        <p:spPr/>
        <p:txBody>
          <a:bodyPr/>
          <a:lstStyle/>
          <a:p>
            <a:r>
              <a:rPr lang="en-GB" sz="2400" dirty="0" smtClean="0">
                <a:solidFill>
                  <a:schemeClr val="tx1">
                    <a:lumMod val="65000"/>
                    <a:lumOff val="35000"/>
                  </a:schemeClr>
                </a:solidFill>
                <a:latin typeface="Comic Sans MS" panose="030F0702030302020204" pitchFamily="66" charset="0"/>
              </a:rPr>
              <a:t>Various role play areas</a:t>
            </a:r>
          </a:p>
          <a:p>
            <a:r>
              <a:rPr lang="en-GB" sz="2400" dirty="0" smtClean="0">
                <a:solidFill>
                  <a:schemeClr val="tx1">
                    <a:lumMod val="65000"/>
                    <a:lumOff val="35000"/>
                  </a:schemeClr>
                </a:solidFill>
                <a:latin typeface="Comic Sans MS" panose="030F0702030302020204" pitchFamily="66" charset="0"/>
              </a:rPr>
              <a:t>Sensory exploration – sand and water trays</a:t>
            </a:r>
          </a:p>
          <a:p>
            <a:r>
              <a:rPr lang="en-GB" sz="2400" dirty="0" smtClean="0">
                <a:solidFill>
                  <a:schemeClr val="tx1">
                    <a:lumMod val="65000"/>
                    <a:lumOff val="35000"/>
                  </a:schemeClr>
                </a:solidFill>
                <a:latin typeface="Comic Sans MS" panose="030F0702030302020204" pitchFamily="66" charset="0"/>
              </a:rPr>
              <a:t>Paint mixing stations</a:t>
            </a:r>
          </a:p>
          <a:p>
            <a:r>
              <a:rPr lang="en-GB" sz="2400" dirty="0" smtClean="0">
                <a:solidFill>
                  <a:schemeClr val="tx1">
                    <a:lumMod val="65000"/>
                    <a:lumOff val="35000"/>
                  </a:schemeClr>
                </a:solidFill>
                <a:latin typeface="Comic Sans MS" panose="030F0702030302020204" pitchFamily="66" charset="0"/>
              </a:rPr>
              <a:t>Expressive arts on our stage</a:t>
            </a:r>
          </a:p>
          <a:p>
            <a:r>
              <a:rPr lang="en-GB" sz="2400" dirty="0" smtClean="0">
                <a:solidFill>
                  <a:schemeClr val="tx1">
                    <a:lumMod val="65000"/>
                    <a:lumOff val="35000"/>
                  </a:schemeClr>
                </a:solidFill>
                <a:latin typeface="Comic Sans MS" panose="030F0702030302020204" pitchFamily="66" charset="0"/>
              </a:rPr>
              <a:t>Racing track</a:t>
            </a:r>
            <a:endParaRPr lang="en-GB" sz="2400" dirty="0">
              <a:solidFill>
                <a:schemeClr val="tx1">
                  <a:lumMod val="65000"/>
                  <a:lumOff val="35000"/>
                </a:schemeClr>
              </a:solidFill>
              <a:latin typeface="Comic Sans MS" panose="030F0702030302020204" pitchFamily="66" charset="0"/>
            </a:endParaRPr>
          </a:p>
        </p:txBody>
      </p:sp>
      <p:sp>
        <p:nvSpPr>
          <p:cNvPr id="4" name="Content Placeholder 3"/>
          <p:cNvSpPr>
            <a:spLocks noGrp="1"/>
          </p:cNvSpPr>
          <p:nvPr>
            <p:ph sz="half" idx="2"/>
          </p:nvPr>
        </p:nvSpPr>
        <p:spPr/>
        <p:txBody>
          <a:bodyPr/>
          <a:lstStyle/>
          <a:p>
            <a:r>
              <a:rPr lang="en-GB" sz="2400" dirty="0" smtClean="0">
                <a:solidFill>
                  <a:schemeClr val="tx1">
                    <a:lumMod val="65000"/>
                    <a:lumOff val="35000"/>
                  </a:schemeClr>
                </a:solidFill>
                <a:latin typeface="Comic Sans MS" panose="030F0702030302020204" pitchFamily="66" charset="0"/>
              </a:rPr>
              <a:t>Gardening</a:t>
            </a:r>
          </a:p>
          <a:p>
            <a:r>
              <a:rPr lang="en-GB" sz="2400" dirty="0" smtClean="0">
                <a:solidFill>
                  <a:schemeClr val="tx1">
                    <a:lumMod val="65000"/>
                    <a:lumOff val="35000"/>
                  </a:schemeClr>
                </a:solidFill>
                <a:latin typeface="Comic Sans MS" panose="030F0702030302020204" pitchFamily="66" charset="0"/>
              </a:rPr>
              <a:t>Junk Modelling</a:t>
            </a:r>
          </a:p>
          <a:p>
            <a:r>
              <a:rPr lang="en-GB" sz="2400" dirty="0" smtClean="0">
                <a:solidFill>
                  <a:schemeClr val="tx1">
                    <a:lumMod val="65000"/>
                    <a:lumOff val="35000"/>
                  </a:schemeClr>
                </a:solidFill>
                <a:latin typeface="Comic Sans MS" panose="030F0702030302020204" pitchFamily="66" charset="0"/>
              </a:rPr>
              <a:t>Literacy areas</a:t>
            </a:r>
          </a:p>
          <a:p>
            <a:r>
              <a:rPr lang="en-GB" sz="2400" dirty="0" smtClean="0">
                <a:solidFill>
                  <a:schemeClr val="tx1">
                    <a:lumMod val="65000"/>
                    <a:lumOff val="35000"/>
                  </a:schemeClr>
                </a:solidFill>
                <a:latin typeface="Comic Sans MS" panose="030F0702030302020204" pitchFamily="66" charset="0"/>
              </a:rPr>
              <a:t>Mathematics areas</a:t>
            </a:r>
          </a:p>
          <a:p>
            <a:r>
              <a:rPr lang="en-GB" sz="2400" dirty="0" smtClean="0">
                <a:solidFill>
                  <a:schemeClr val="tx1">
                    <a:lumMod val="65000"/>
                    <a:lumOff val="35000"/>
                  </a:schemeClr>
                </a:solidFill>
                <a:latin typeface="Comic Sans MS" panose="030F0702030302020204" pitchFamily="66" charset="0"/>
              </a:rPr>
              <a:t>Book Corners</a:t>
            </a:r>
          </a:p>
          <a:p>
            <a:r>
              <a:rPr lang="en-GB" sz="2400" dirty="0" smtClean="0">
                <a:solidFill>
                  <a:schemeClr val="tx1">
                    <a:lumMod val="65000"/>
                    <a:lumOff val="35000"/>
                  </a:schemeClr>
                </a:solidFill>
                <a:latin typeface="Comic Sans MS" panose="030F0702030302020204" pitchFamily="66" charset="0"/>
              </a:rPr>
              <a:t>Access to ICT</a:t>
            </a:r>
          </a:p>
          <a:p>
            <a:r>
              <a:rPr lang="en-GB" sz="2400" dirty="0" err="1" smtClean="0">
                <a:solidFill>
                  <a:schemeClr val="tx1">
                    <a:lumMod val="65000"/>
                    <a:lumOff val="35000"/>
                  </a:schemeClr>
                </a:solidFill>
                <a:latin typeface="Comic Sans MS" panose="030F0702030302020204" pitchFamily="66" charset="0"/>
              </a:rPr>
              <a:t>Superskills</a:t>
            </a:r>
            <a:r>
              <a:rPr lang="en-GB" sz="2400" dirty="0" smtClean="0">
                <a:solidFill>
                  <a:schemeClr val="tx1">
                    <a:lumMod val="65000"/>
                    <a:lumOff val="35000"/>
                  </a:schemeClr>
                </a:solidFill>
                <a:latin typeface="Comic Sans MS" panose="030F0702030302020204" pitchFamily="66" charset="0"/>
              </a:rPr>
              <a:t> for Learning</a:t>
            </a:r>
            <a:endParaRPr lang="en-GB" sz="2400" dirty="0">
              <a:solidFill>
                <a:schemeClr val="tx1">
                  <a:lumMod val="65000"/>
                  <a:lumOff val="35000"/>
                </a:schemeClr>
              </a:solidFill>
              <a:latin typeface="Comic Sans MS" panose="030F0702030302020204" pitchFamily="66" charset="0"/>
            </a:endParaRPr>
          </a:p>
        </p:txBody>
      </p:sp>
      <p:pic>
        <p:nvPicPr>
          <p:cNvPr id="17410" name="Picture 2" descr="http://content.mycutegraphics.com/graphics/art/kids-painting-on-eas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4495800"/>
            <a:ext cx="2635199"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D6FE00F-4EA6-4F83-96F9-388C9D5ECAF3}" type="slidenum">
              <a:rPr lang="en-GB" smtClean="0"/>
              <a:t>15</a:t>
            </a:fld>
            <a:endParaRPr lang="en-GB"/>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782272"/>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648200"/>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452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D6FE00F-4EA6-4F83-96F9-388C9D5ECAF3}" type="slidenum">
              <a:rPr lang="en-GB" smtClean="0"/>
              <a:t>16</a:t>
            </a:fld>
            <a:endParaRPr lang="en-GB"/>
          </a:p>
        </p:txBody>
      </p:sp>
      <p:sp>
        <p:nvSpPr>
          <p:cNvPr id="6" name="Rectangle 5"/>
          <p:cNvSpPr/>
          <p:nvPr/>
        </p:nvSpPr>
        <p:spPr>
          <a:xfrm>
            <a:off x="304800" y="381000"/>
            <a:ext cx="6934200" cy="646331"/>
          </a:xfrm>
          <a:prstGeom prst="rect">
            <a:avLst/>
          </a:prstGeom>
        </p:spPr>
        <p:txBody>
          <a:bodyPr wrap="square">
            <a:spAutoFit/>
          </a:bodyPr>
          <a:lstStyle/>
          <a:p>
            <a:r>
              <a:rPr lang="en-GB" sz="3600" b="1" dirty="0" err="1" smtClean="0">
                <a:solidFill>
                  <a:schemeClr val="accent6"/>
                </a:solidFill>
                <a:latin typeface="Comic Sans MS" panose="030F0702030302020204" pitchFamily="66" charset="0"/>
              </a:rPr>
              <a:t>Superskills</a:t>
            </a:r>
            <a:r>
              <a:rPr lang="en-GB" sz="3600" b="1" dirty="0" smtClean="0">
                <a:solidFill>
                  <a:schemeClr val="accent6"/>
                </a:solidFill>
                <a:latin typeface="Comic Sans MS" panose="030F0702030302020204" pitchFamily="66" charset="0"/>
              </a:rPr>
              <a:t> for learning</a:t>
            </a:r>
            <a:endParaRPr lang="en-GB" sz="3600" dirty="0"/>
          </a:p>
        </p:txBody>
      </p:sp>
      <p:sp>
        <p:nvSpPr>
          <p:cNvPr id="7" name="TextBox 6"/>
          <p:cNvSpPr txBox="1"/>
          <p:nvPr/>
        </p:nvSpPr>
        <p:spPr>
          <a:xfrm>
            <a:off x="457200" y="1143000"/>
            <a:ext cx="8305800" cy="5693866"/>
          </a:xfrm>
          <a:prstGeom prst="rect">
            <a:avLst/>
          </a:prstGeom>
          <a:noFill/>
        </p:spPr>
        <p:txBody>
          <a:bodyPr wrap="square" rtlCol="0">
            <a:spAutoFit/>
          </a:bodyPr>
          <a:lstStyle/>
          <a:p>
            <a:pPr algn="just"/>
            <a:r>
              <a:rPr lang="en-GB" sz="2800" dirty="0" smtClean="0">
                <a:solidFill>
                  <a:schemeClr val="tx1">
                    <a:lumMod val="65000"/>
                    <a:lumOff val="35000"/>
                  </a:schemeClr>
                </a:solidFill>
                <a:latin typeface="Comic Sans MS" panose="030F0702030302020204" pitchFamily="66" charset="0"/>
              </a:rPr>
              <a:t>In </a:t>
            </a:r>
            <a:r>
              <a:rPr lang="en-GB" sz="2800" dirty="0">
                <a:solidFill>
                  <a:schemeClr val="tx1">
                    <a:lumMod val="65000"/>
                    <a:lumOff val="35000"/>
                  </a:schemeClr>
                </a:solidFill>
                <a:latin typeface="Comic Sans MS" panose="030F0702030302020204" pitchFamily="66" charset="0"/>
              </a:rPr>
              <a:t>order for all children to achieve their full </a:t>
            </a:r>
            <a:r>
              <a:rPr lang="en-GB" sz="2800" dirty="0" smtClean="0">
                <a:solidFill>
                  <a:schemeClr val="tx1">
                    <a:lumMod val="65000"/>
                    <a:lumOff val="35000"/>
                  </a:schemeClr>
                </a:solidFill>
                <a:latin typeface="Comic Sans MS" panose="030F0702030302020204" pitchFamily="66" charset="0"/>
              </a:rPr>
              <a:t>potential we encourage the use of our ‘</a:t>
            </a:r>
            <a:r>
              <a:rPr lang="en-GB" sz="2800" dirty="0" err="1" smtClean="0">
                <a:solidFill>
                  <a:schemeClr val="tx1">
                    <a:lumMod val="65000"/>
                    <a:lumOff val="35000"/>
                  </a:schemeClr>
                </a:solidFill>
                <a:latin typeface="Comic Sans MS" panose="030F0702030302020204" pitchFamily="66" charset="0"/>
              </a:rPr>
              <a:t>Superskills</a:t>
            </a:r>
            <a:r>
              <a:rPr lang="en-GB" sz="2800" dirty="0" smtClean="0">
                <a:solidFill>
                  <a:schemeClr val="tx1">
                    <a:lumMod val="65000"/>
                    <a:lumOff val="35000"/>
                  </a:schemeClr>
                </a:solidFill>
                <a:latin typeface="Comic Sans MS" panose="030F0702030302020204" pitchFamily="66" charset="0"/>
              </a:rPr>
              <a:t> for Learning’. Please promote these skills at home so that children can use them in all areas of life.</a:t>
            </a:r>
          </a:p>
          <a:p>
            <a:pPr algn="just"/>
            <a:endParaRPr lang="en-GB" sz="2800" dirty="0">
              <a:solidFill>
                <a:schemeClr val="tx1">
                  <a:lumMod val="65000"/>
                  <a:lumOff val="35000"/>
                </a:schemeClr>
              </a:solidFill>
              <a:latin typeface="Comic Sans MS" panose="030F0702030302020204" pitchFamily="66" charset="0"/>
            </a:endParaRPr>
          </a:p>
          <a:p>
            <a:pPr algn="just"/>
            <a:r>
              <a:rPr lang="en-GB" sz="2800" b="1" dirty="0" smtClean="0">
                <a:solidFill>
                  <a:schemeClr val="accent1"/>
                </a:solidFill>
                <a:latin typeface="Comic Sans MS" panose="030F0702030302020204" pitchFamily="66" charset="0"/>
              </a:rPr>
              <a:t>A ‘super-learner’ is always…</a:t>
            </a:r>
          </a:p>
          <a:p>
            <a:pPr algn="just"/>
            <a:r>
              <a:rPr lang="en-GB" sz="2800" dirty="0" smtClean="0">
                <a:solidFill>
                  <a:schemeClr val="accent1"/>
                </a:solidFill>
                <a:latin typeface="Comic Sans MS" panose="030F0702030302020204" pitchFamily="66" charset="0"/>
              </a:rPr>
              <a:t>Creative, reflective, confident, resourceful and curious.</a:t>
            </a:r>
          </a:p>
          <a:p>
            <a:pPr algn="just"/>
            <a:endParaRPr lang="en-GB" sz="2800" dirty="0">
              <a:solidFill>
                <a:schemeClr val="accent1"/>
              </a:solidFill>
              <a:latin typeface="Comic Sans MS" panose="030F0702030302020204" pitchFamily="66" charset="0"/>
            </a:endParaRPr>
          </a:p>
          <a:p>
            <a:pPr algn="just"/>
            <a:r>
              <a:rPr lang="en-GB" sz="2800" b="1" dirty="0" smtClean="0">
                <a:solidFill>
                  <a:schemeClr val="accent1"/>
                </a:solidFill>
                <a:latin typeface="Comic Sans MS" panose="030F0702030302020204" pitchFamily="66" charset="0"/>
              </a:rPr>
              <a:t>A ‘super-learner’ always…</a:t>
            </a:r>
          </a:p>
          <a:p>
            <a:pPr algn="just"/>
            <a:r>
              <a:rPr lang="en-GB" sz="2800" dirty="0" smtClean="0">
                <a:solidFill>
                  <a:schemeClr val="accent1"/>
                </a:solidFill>
                <a:latin typeface="Comic Sans MS" panose="030F0702030302020204" pitchFamily="66" charset="0"/>
              </a:rPr>
              <a:t>Takes risks, makes connections, collaborates, communicates and perseveres.</a:t>
            </a:r>
          </a:p>
        </p:txBody>
      </p:sp>
    </p:spTree>
    <p:extLst>
      <p:ext uri="{BB962C8B-B14F-4D97-AF65-F5344CB8AC3E}">
        <p14:creationId xmlns:p14="http://schemas.microsoft.com/office/powerpoint/2010/main" val="2279278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pPr algn="l"/>
            <a:r>
              <a:rPr lang="en-GB" b="1" dirty="0" smtClean="0">
                <a:solidFill>
                  <a:schemeClr val="accent6"/>
                </a:solidFill>
                <a:latin typeface="Comic Sans MS" panose="030F0702030302020204" pitchFamily="66" charset="0"/>
              </a:rPr>
              <a:t>Learning Journeys</a:t>
            </a:r>
            <a:endParaRPr lang="en-GB" b="1" dirty="0">
              <a:solidFill>
                <a:schemeClr val="accent6"/>
              </a:solidFill>
              <a:latin typeface="Comic Sans MS" panose="030F0702030302020204" pitchFamily="66" charset="0"/>
            </a:endParaRPr>
          </a:p>
        </p:txBody>
      </p:sp>
      <p:sp>
        <p:nvSpPr>
          <p:cNvPr id="3" name="Content Placeholder 2"/>
          <p:cNvSpPr>
            <a:spLocks noGrp="1"/>
          </p:cNvSpPr>
          <p:nvPr>
            <p:ph idx="1"/>
          </p:nvPr>
        </p:nvSpPr>
        <p:spPr>
          <a:xfrm>
            <a:off x="467544" y="1412776"/>
            <a:ext cx="8229600" cy="5064224"/>
          </a:xfrm>
        </p:spPr>
        <p:txBody>
          <a:bodyPr>
            <a:normAutofit fontScale="77500" lnSpcReduction="20000"/>
          </a:bodyPr>
          <a:lstStyle/>
          <a:p>
            <a:r>
              <a:rPr lang="en-GB" sz="2800" dirty="0" smtClean="0">
                <a:solidFill>
                  <a:schemeClr val="tx1">
                    <a:lumMod val="65000"/>
                    <a:lumOff val="35000"/>
                  </a:schemeClr>
                </a:solidFill>
                <a:latin typeface="Comic Sans MS" panose="030F0702030302020204" pitchFamily="66" charset="0"/>
              </a:rPr>
              <a:t>Reception staff constantly monitor, observe and record your child’s learning carefully. These observations are recorded in an individual and unique scrapbook belonging to your child. These ‘Learning Journeys’ show your child’s progress and special learning moments during their time in Reception. </a:t>
            </a:r>
          </a:p>
          <a:p>
            <a:r>
              <a:rPr lang="en-GB" sz="2800" dirty="0" smtClean="0">
                <a:solidFill>
                  <a:schemeClr val="tx1">
                    <a:lumMod val="65000"/>
                    <a:lumOff val="35000"/>
                  </a:schemeClr>
                </a:solidFill>
                <a:latin typeface="Comic Sans MS" panose="030F0702030302020204" pitchFamily="66" charset="0"/>
              </a:rPr>
              <a:t>Children </a:t>
            </a:r>
            <a:r>
              <a:rPr lang="en-GB" sz="2800" dirty="0">
                <a:solidFill>
                  <a:schemeClr val="tx1">
                    <a:lumMod val="65000"/>
                    <a:lumOff val="35000"/>
                  </a:schemeClr>
                </a:solidFill>
                <a:latin typeface="Comic Sans MS" panose="030F0702030302020204" pitchFamily="66" charset="0"/>
              </a:rPr>
              <a:t>‘Self </a:t>
            </a:r>
            <a:r>
              <a:rPr lang="en-GB" sz="2800" dirty="0" smtClean="0">
                <a:solidFill>
                  <a:schemeClr val="tx1">
                    <a:lumMod val="65000"/>
                    <a:lumOff val="35000"/>
                  </a:schemeClr>
                </a:solidFill>
                <a:latin typeface="Comic Sans MS" panose="030F0702030302020204" pitchFamily="66" charset="0"/>
              </a:rPr>
              <a:t>Assess’ their own learning. They look back through their learning journey and make comments on what they have achieved. This is completed on a self assessment sticker.</a:t>
            </a:r>
            <a:endParaRPr lang="en-GB" sz="2800" dirty="0">
              <a:solidFill>
                <a:schemeClr val="tx1">
                  <a:lumMod val="65000"/>
                  <a:lumOff val="35000"/>
                </a:schemeClr>
              </a:solidFill>
              <a:latin typeface="Comic Sans MS" panose="030F0702030302020204" pitchFamily="66" charset="0"/>
            </a:endParaRPr>
          </a:p>
          <a:p>
            <a:r>
              <a:rPr lang="en-GB" sz="2800" dirty="0" smtClean="0">
                <a:solidFill>
                  <a:schemeClr val="tx1">
                    <a:lumMod val="65000"/>
                    <a:lumOff val="35000"/>
                  </a:schemeClr>
                </a:solidFill>
                <a:latin typeface="Comic Sans MS" panose="030F0702030302020204" pitchFamily="66" charset="0"/>
              </a:rPr>
              <a:t>Parents contribute to their child’s learning journey by completing </a:t>
            </a:r>
            <a:r>
              <a:rPr lang="en-GB" sz="2800" dirty="0">
                <a:solidFill>
                  <a:schemeClr val="tx1">
                    <a:lumMod val="65000"/>
                    <a:lumOff val="35000"/>
                  </a:schemeClr>
                </a:solidFill>
                <a:latin typeface="Comic Sans MS" panose="030F0702030302020204" pitchFamily="66" charset="0"/>
              </a:rPr>
              <a:t>‘Wow moment’ stickers</a:t>
            </a:r>
            <a:r>
              <a:rPr lang="en-GB" sz="2800" dirty="0" smtClean="0">
                <a:solidFill>
                  <a:schemeClr val="tx1">
                    <a:lumMod val="65000"/>
                    <a:lumOff val="35000"/>
                  </a:schemeClr>
                </a:solidFill>
                <a:latin typeface="Comic Sans MS" panose="030F0702030302020204" pitchFamily="66" charset="0"/>
              </a:rPr>
              <a:t>. These are really important and every child should have parental contribution in their learning journey.</a:t>
            </a:r>
          </a:p>
          <a:p>
            <a:pPr algn="just"/>
            <a:r>
              <a:rPr lang="en-GB" sz="2800" dirty="0" smtClean="0">
                <a:solidFill>
                  <a:schemeClr val="tx1">
                    <a:lumMod val="65000"/>
                    <a:lumOff val="35000"/>
                  </a:schemeClr>
                </a:solidFill>
                <a:latin typeface="Comic Sans MS" panose="030F0702030302020204" pitchFamily="66" charset="0"/>
              </a:rPr>
              <a:t>There will be opportunities at open classrooms for you to view your child’s ‘Learning Journey’ and celebrate your child’s learning.</a:t>
            </a:r>
            <a:endParaRPr lang="en-GB" sz="2800" dirty="0">
              <a:solidFill>
                <a:schemeClr val="tx1">
                  <a:lumMod val="65000"/>
                  <a:lumOff val="35000"/>
                </a:schemeClr>
              </a:solidFill>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D6FE00F-4EA6-4F83-96F9-388C9D5ECAF3}" type="slidenum">
              <a:rPr lang="en-GB" smtClean="0"/>
              <a:t>17</a:t>
            </a:fld>
            <a:endParaRPr lang="en-GB"/>
          </a:p>
        </p:txBody>
      </p:sp>
    </p:spTree>
    <p:extLst>
      <p:ext uri="{BB962C8B-B14F-4D97-AF65-F5344CB8AC3E}">
        <p14:creationId xmlns:p14="http://schemas.microsoft.com/office/powerpoint/2010/main" val="2145851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943600" cy="1143000"/>
          </a:xfrm>
        </p:spPr>
        <p:txBody>
          <a:bodyPr/>
          <a:lstStyle/>
          <a:p>
            <a:pPr algn="l"/>
            <a:r>
              <a:rPr lang="en-GB" b="1" dirty="0">
                <a:solidFill>
                  <a:schemeClr val="accent6"/>
                </a:solidFill>
                <a:latin typeface="Comic Sans MS" panose="030F0702030302020204" pitchFamily="66" charset="0"/>
              </a:rPr>
              <a:t>Learning Journeys</a:t>
            </a:r>
            <a:endParaRPr lang="en-GB" dirty="0"/>
          </a:p>
        </p:txBody>
      </p:sp>
      <p:sp>
        <p:nvSpPr>
          <p:cNvPr id="4" name="Slide Number Placeholder 3"/>
          <p:cNvSpPr>
            <a:spLocks noGrp="1"/>
          </p:cNvSpPr>
          <p:nvPr>
            <p:ph type="sldNum" sz="quarter" idx="12"/>
          </p:nvPr>
        </p:nvSpPr>
        <p:spPr/>
        <p:txBody>
          <a:bodyPr/>
          <a:lstStyle/>
          <a:p>
            <a:fld id="{4D6FE00F-4EA6-4F83-96F9-388C9D5ECAF3}" type="slidenum">
              <a:rPr lang="en-GB" smtClean="0"/>
              <a:t>18</a:t>
            </a:fld>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52" t="14919" r="31376" b="10611"/>
          <a:stretch/>
        </p:blipFill>
        <p:spPr bwMode="auto">
          <a:xfrm>
            <a:off x="1828800" y="2912351"/>
            <a:ext cx="5486400" cy="3626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1447800"/>
            <a:ext cx="8458200" cy="1477328"/>
          </a:xfrm>
          <a:prstGeom prst="rect">
            <a:avLst/>
          </a:prstGeom>
        </p:spPr>
        <p:txBody>
          <a:bodyPr wrap="square">
            <a:spAutoFit/>
          </a:bodyPr>
          <a:lstStyle/>
          <a:p>
            <a:r>
              <a:rPr lang="en-GB" dirty="0">
                <a:solidFill>
                  <a:schemeClr val="tx1">
                    <a:lumMod val="65000"/>
                    <a:lumOff val="35000"/>
                  </a:schemeClr>
                </a:solidFill>
                <a:latin typeface="Comic Sans MS" panose="030F0702030302020204" pitchFamily="66" charset="0"/>
              </a:rPr>
              <a:t>Parents contribute to their child’s learning journey by completing ‘Wow moment’ stickers. These are really important and every child should have parental contribution in their learning journey</a:t>
            </a:r>
            <a:r>
              <a:rPr lang="en-GB" dirty="0" smtClean="0">
                <a:solidFill>
                  <a:schemeClr val="tx1">
                    <a:lumMod val="65000"/>
                    <a:lumOff val="35000"/>
                  </a:schemeClr>
                </a:solidFill>
                <a:latin typeface="Comic Sans MS" panose="030F0702030302020204" pitchFamily="66" charset="0"/>
              </a:rPr>
              <a:t>. </a:t>
            </a:r>
          </a:p>
          <a:p>
            <a:endParaRPr lang="en-GB" dirty="0" smtClean="0">
              <a:solidFill>
                <a:schemeClr val="tx1">
                  <a:lumMod val="65000"/>
                  <a:lumOff val="35000"/>
                </a:schemeClr>
              </a:solidFill>
              <a:latin typeface="Comic Sans MS" panose="030F0702030302020204" pitchFamily="66" charset="0"/>
            </a:endParaRPr>
          </a:p>
          <a:p>
            <a:r>
              <a:rPr lang="en-GB" dirty="0" smtClean="0">
                <a:solidFill>
                  <a:schemeClr val="tx1">
                    <a:lumMod val="65000"/>
                    <a:lumOff val="35000"/>
                  </a:schemeClr>
                </a:solidFill>
                <a:latin typeface="Comic Sans MS" panose="030F0702030302020204" pitchFamily="66" charset="0"/>
              </a:rPr>
              <a:t>Please don’t be shy to ask for more notes if you need them…</a:t>
            </a:r>
            <a:endParaRPr lang="en-GB" dirty="0">
              <a:solidFill>
                <a:schemeClr val="tx1">
                  <a:lumMod val="65000"/>
                  <a:lumOff val="35000"/>
                </a:schemeClr>
              </a:solidFill>
              <a:latin typeface="Comic Sans MS" panose="030F0702030302020204" pitchFamily="66" charset="0"/>
            </a:endParaRPr>
          </a:p>
        </p:txBody>
      </p:sp>
    </p:spTree>
    <p:extLst>
      <p:ext uri="{BB962C8B-B14F-4D97-AF65-F5344CB8AC3E}">
        <p14:creationId xmlns:p14="http://schemas.microsoft.com/office/powerpoint/2010/main" val="1289201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chemeClr val="accent6"/>
                </a:solidFill>
                <a:latin typeface="Comic Sans MS" panose="030F0702030302020204" pitchFamily="66" charset="0"/>
              </a:rPr>
              <a:t>Open Classrooms</a:t>
            </a:r>
            <a:endParaRPr lang="en-GB" b="1" dirty="0">
              <a:solidFill>
                <a:schemeClr val="accent6"/>
              </a:solidFill>
              <a:latin typeface="Comic Sans MS" panose="030F0702030302020204" pitchFamily="66" charset="0"/>
            </a:endParaRPr>
          </a:p>
        </p:txBody>
      </p:sp>
      <p:sp>
        <p:nvSpPr>
          <p:cNvPr id="3" name="Content Placeholder 2"/>
          <p:cNvSpPr>
            <a:spLocks noGrp="1"/>
          </p:cNvSpPr>
          <p:nvPr>
            <p:ph idx="1"/>
          </p:nvPr>
        </p:nvSpPr>
        <p:spPr>
          <a:xfrm>
            <a:off x="457200" y="1600200"/>
            <a:ext cx="6019800" cy="4525963"/>
          </a:xfrm>
        </p:spPr>
        <p:txBody>
          <a:bodyPr>
            <a:normAutofit fontScale="77500" lnSpcReduction="20000"/>
          </a:bodyPr>
          <a:lstStyle/>
          <a:p>
            <a:pPr algn="just">
              <a:spcBef>
                <a:spcPts val="0"/>
              </a:spcBef>
              <a:spcAft>
                <a:spcPts val="0"/>
              </a:spcAft>
              <a:buFont typeface="Arial"/>
              <a:buChar char="•"/>
            </a:pPr>
            <a:r>
              <a:rPr lang="en-GB" sz="2800" dirty="0">
                <a:solidFill>
                  <a:schemeClr val="tx1">
                    <a:lumMod val="65000"/>
                    <a:lumOff val="35000"/>
                  </a:schemeClr>
                </a:solidFill>
                <a:latin typeface="Comic Sans MS"/>
              </a:rPr>
              <a:t>Open </a:t>
            </a:r>
            <a:r>
              <a:rPr lang="en-GB" sz="2800" dirty="0" smtClean="0">
                <a:solidFill>
                  <a:schemeClr val="tx1">
                    <a:lumMod val="65000"/>
                    <a:lumOff val="35000"/>
                  </a:schemeClr>
                </a:solidFill>
                <a:latin typeface="Comic Sans MS"/>
              </a:rPr>
              <a:t>classrooms take place once </a:t>
            </a:r>
            <a:r>
              <a:rPr lang="en-GB" sz="2800" dirty="0">
                <a:solidFill>
                  <a:schemeClr val="tx1">
                    <a:lumMod val="65000"/>
                    <a:lumOff val="35000"/>
                  </a:schemeClr>
                </a:solidFill>
                <a:latin typeface="Comic Sans MS"/>
              </a:rPr>
              <a:t>a term.</a:t>
            </a:r>
            <a:endParaRPr lang="en-GB" sz="2800" dirty="0">
              <a:solidFill>
                <a:schemeClr val="tx1">
                  <a:lumMod val="65000"/>
                  <a:lumOff val="35000"/>
                </a:schemeClr>
              </a:solidFill>
            </a:endParaRPr>
          </a:p>
          <a:p>
            <a:pPr algn="just">
              <a:spcBef>
                <a:spcPts val="800"/>
              </a:spcBef>
              <a:spcAft>
                <a:spcPts val="0"/>
              </a:spcAft>
              <a:buFont typeface="Arial"/>
              <a:buChar char="•"/>
            </a:pPr>
            <a:r>
              <a:rPr lang="en-GB" sz="2800" dirty="0">
                <a:solidFill>
                  <a:schemeClr val="tx1">
                    <a:lumMod val="65000"/>
                    <a:lumOff val="35000"/>
                  </a:schemeClr>
                </a:solidFill>
                <a:latin typeface="Comic Sans MS"/>
              </a:rPr>
              <a:t>You will be invited into your child’s class after school.</a:t>
            </a:r>
            <a:endParaRPr lang="en-GB" sz="2800" dirty="0">
              <a:solidFill>
                <a:schemeClr val="tx1">
                  <a:lumMod val="65000"/>
                  <a:lumOff val="35000"/>
                </a:schemeClr>
              </a:solidFill>
            </a:endParaRPr>
          </a:p>
          <a:p>
            <a:pPr algn="just">
              <a:spcBef>
                <a:spcPts val="800"/>
              </a:spcBef>
              <a:spcAft>
                <a:spcPts val="0"/>
              </a:spcAft>
              <a:buFont typeface="Arial"/>
              <a:buChar char="•"/>
            </a:pPr>
            <a:r>
              <a:rPr lang="en-GB" sz="2800" dirty="0">
                <a:solidFill>
                  <a:schemeClr val="tx1">
                    <a:lumMod val="65000"/>
                    <a:lumOff val="35000"/>
                  </a:schemeClr>
                </a:solidFill>
                <a:latin typeface="Comic Sans MS"/>
              </a:rPr>
              <a:t>This is not a time to talk to the teacher about your child’s </a:t>
            </a:r>
            <a:r>
              <a:rPr lang="en-GB" sz="2800" dirty="0" smtClean="0">
                <a:solidFill>
                  <a:schemeClr val="tx1">
                    <a:lumMod val="65000"/>
                    <a:lumOff val="35000"/>
                  </a:schemeClr>
                </a:solidFill>
                <a:latin typeface="Comic Sans MS"/>
              </a:rPr>
              <a:t>progress but </a:t>
            </a:r>
            <a:r>
              <a:rPr lang="en-GB" sz="2800" dirty="0">
                <a:solidFill>
                  <a:schemeClr val="tx1">
                    <a:lumMod val="65000"/>
                    <a:lumOff val="35000"/>
                  </a:schemeClr>
                </a:solidFill>
                <a:latin typeface="Comic Sans MS"/>
              </a:rPr>
              <a:t>is an opportunity for you to look at the classroom environment and your child’s learning </a:t>
            </a:r>
            <a:r>
              <a:rPr lang="en-GB" sz="2800" dirty="0" smtClean="0">
                <a:solidFill>
                  <a:schemeClr val="tx1">
                    <a:lumMod val="65000"/>
                    <a:lumOff val="35000"/>
                  </a:schemeClr>
                </a:solidFill>
                <a:latin typeface="Comic Sans MS"/>
              </a:rPr>
              <a:t>journey.  Let </a:t>
            </a:r>
            <a:r>
              <a:rPr lang="en-GB" sz="2800" dirty="0">
                <a:solidFill>
                  <a:schemeClr val="tx1">
                    <a:lumMod val="65000"/>
                    <a:lumOff val="35000"/>
                  </a:schemeClr>
                </a:solidFill>
                <a:latin typeface="Comic Sans MS"/>
              </a:rPr>
              <a:t>your child </a:t>
            </a:r>
            <a:r>
              <a:rPr lang="en-GB" sz="2800" dirty="0" smtClean="0">
                <a:solidFill>
                  <a:schemeClr val="tx1">
                    <a:lumMod val="65000"/>
                    <a:lumOff val="35000"/>
                  </a:schemeClr>
                </a:solidFill>
                <a:latin typeface="Comic Sans MS"/>
              </a:rPr>
              <a:t>guide you </a:t>
            </a:r>
            <a:r>
              <a:rPr lang="en-GB" sz="2800" dirty="0">
                <a:solidFill>
                  <a:schemeClr val="tx1">
                    <a:lumMod val="65000"/>
                    <a:lumOff val="35000"/>
                  </a:schemeClr>
                </a:solidFill>
                <a:latin typeface="Comic Sans MS"/>
              </a:rPr>
              <a:t>around </a:t>
            </a:r>
            <a:r>
              <a:rPr lang="en-GB" sz="2800" dirty="0" smtClean="0">
                <a:solidFill>
                  <a:schemeClr val="tx1">
                    <a:lumMod val="65000"/>
                    <a:lumOff val="35000"/>
                  </a:schemeClr>
                </a:solidFill>
                <a:latin typeface="Comic Sans MS"/>
              </a:rPr>
              <a:t>their learning environment to show </a:t>
            </a:r>
            <a:r>
              <a:rPr lang="en-GB" sz="2800" dirty="0">
                <a:solidFill>
                  <a:schemeClr val="tx1">
                    <a:lumMod val="65000"/>
                    <a:lumOff val="35000"/>
                  </a:schemeClr>
                </a:solidFill>
                <a:latin typeface="Comic Sans MS"/>
              </a:rPr>
              <a:t>and tell you what they have been learning</a:t>
            </a:r>
            <a:r>
              <a:rPr lang="en-GB" sz="2800" dirty="0" smtClean="0">
                <a:solidFill>
                  <a:schemeClr val="tx1">
                    <a:lumMod val="65000"/>
                    <a:lumOff val="35000"/>
                  </a:schemeClr>
                </a:solidFill>
                <a:latin typeface="Comic Sans MS"/>
              </a:rPr>
              <a:t>.</a:t>
            </a:r>
          </a:p>
          <a:p>
            <a:pPr algn="just">
              <a:spcBef>
                <a:spcPts val="800"/>
              </a:spcBef>
              <a:spcAft>
                <a:spcPts val="0"/>
              </a:spcAft>
              <a:buFont typeface="Arial"/>
              <a:buChar char="•"/>
            </a:pPr>
            <a:endParaRPr lang="en-GB" sz="2400" dirty="0">
              <a:solidFill>
                <a:schemeClr val="tx1">
                  <a:lumMod val="65000"/>
                  <a:lumOff val="35000"/>
                </a:schemeClr>
              </a:solidFill>
              <a:latin typeface="Comic Sans MS"/>
            </a:endParaRPr>
          </a:p>
          <a:p>
            <a:pPr marL="0" indent="0" algn="ctr">
              <a:spcBef>
                <a:spcPts val="800"/>
              </a:spcBef>
              <a:spcAft>
                <a:spcPts val="0"/>
              </a:spcAft>
              <a:buNone/>
            </a:pPr>
            <a:r>
              <a:rPr lang="en-GB" sz="2400" i="1" dirty="0" smtClean="0">
                <a:solidFill>
                  <a:srgbClr val="7030A0"/>
                </a:solidFill>
                <a:latin typeface="Comic Sans MS"/>
              </a:rPr>
              <a:t>There will be an opportunity for you to meet with the class teacher to discuss your child’s progress and achievement every term during the parent consultation evenings. </a:t>
            </a:r>
          </a:p>
          <a:p>
            <a:pPr marL="0" indent="0" algn="ctr">
              <a:spcBef>
                <a:spcPts val="800"/>
              </a:spcBef>
              <a:spcAft>
                <a:spcPts val="0"/>
              </a:spcAft>
              <a:buNone/>
            </a:pPr>
            <a:endParaRPr lang="en-GB" sz="2400" i="1" dirty="0">
              <a:solidFill>
                <a:srgbClr val="7030A0"/>
              </a:solidFill>
            </a:endParaRPr>
          </a:p>
          <a:p>
            <a:pPr algn="just"/>
            <a:endParaRPr lang="en-GB" sz="2400" dirty="0">
              <a:solidFill>
                <a:schemeClr val="tx1">
                  <a:lumMod val="65000"/>
                  <a:lumOff val="35000"/>
                </a:schemeClr>
              </a:solidFill>
            </a:endParaRPr>
          </a:p>
        </p:txBody>
      </p:sp>
      <p:pic>
        <p:nvPicPr>
          <p:cNvPr id="4" name="Picture 2" descr="http://2.bp.blogspot.com/-GUogIZH0v08/UbzJZZoG__I/AAAAAAAABZM/4pgrbQ5uegY/s1600/parents-and-ki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86200"/>
            <a:ext cx="2590800" cy="27297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D6FE00F-4EA6-4F83-96F9-388C9D5ECAF3}" type="slidenum">
              <a:rPr lang="en-GB" smtClean="0"/>
              <a:t>19</a:t>
            </a:fld>
            <a:endParaRPr lang="en-GB"/>
          </a:p>
        </p:txBody>
      </p:sp>
    </p:spTree>
    <p:extLst>
      <p:ext uri="{BB962C8B-B14F-4D97-AF65-F5344CB8AC3E}">
        <p14:creationId xmlns:p14="http://schemas.microsoft.com/office/powerpoint/2010/main" val="4226219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a:bodyPr>
          <a:lstStyle/>
          <a:p>
            <a:pPr algn="l"/>
            <a:r>
              <a:rPr lang="en-US" altLang="en-US" sz="4300" b="1" dirty="0">
                <a:solidFill>
                  <a:schemeClr val="accent6"/>
                </a:solidFill>
                <a:latin typeface="Comic Sans MS" panose="030F0702030302020204" pitchFamily="66" charset="0"/>
              </a:rPr>
              <a:t>Aims of this Workshop</a:t>
            </a:r>
          </a:p>
        </p:txBody>
      </p:sp>
      <p:sp>
        <p:nvSpPr>
          <p:cNvPr id="139267" name="Rectangle 3"/>
          <p:cNvSpPr>
            <a:spLocks noGrp="1" noChangeArrowheads="1"/>
          </p:cNvSpPr>
          <p:nvPr>
            <p:ph idx="1"/>
          </p:nvPr>
        </p:nvSpPr>
        <p:spPr/>
        <p:txBody>
          <a:bodyPr>
            <a:normAutofit/>
          </a:bodyPr>
          <a:lstStyle/>
          <a:p>
            <a:pPr>
              <a:buClr>
                <a:schemeClr val="tx2"/>
              </a:buClr>
            </a:pPr>
            <a:r>
              <a:rPr lang="en-US" altLang="en-US" sz="2400" dirty="0">
                <a:solidFill>
                  <a:schemeClr val="tx1">
                    <a:lumMod val="65000"/>
                    <a:lumOff val="35000"/>
                  </a:schemeClr>
                </a:solidFill>
                <a:latin typeface="Comic Sans MS" panose="030F0702030302020204" pitchFamily="66" charset="0"/>
              </a:rPr>
              <a:t>Give an overview of the Foundation Stage Profile</a:t>
            </a:r>
          </a:p>
          <a:p>
            <a:pPr>
              <a:buClr>
                <a:schemeClr val="tx2"/>
              </a:buClr>
            </a:pPr>
            <a:r>
              <a:rPr lang="en-US" altLang="en-US" sz="2400" dirty="0">
                <a:solidFill>
                  <a:schemeClr val="tx1">
                    <a:lumMod val="65000"/>
                    <a:lumOff val="35000"/>
                  </a:schemeClr>
                </a:solidFill>
                <a:latin typeface="Comic Sans MS" panose="030F0702030302020204" pitchFamily="66" charset="0"/>
              </a:rPr>
              <a:t>Gain an insight into your child’s day at school </a:t>
            </a:r>
          </a:p>
          <a:p>
            <a:pPr>
              <a:buClr>
                <a:schemeClr val="tx2"/>
              </a:buClr>
            </a:pPr>
            <a:r>
              <a:rPr lang="en-US" altLang="en-US" sz="2400" dirty="0">
                <a:solidFill>
                  <a:schemeClr val="tx1">
                    <a:lumMod val="65000"/>
                    <a:lumOff val="35000"/>
                  </a:schemeClr>
                </a:solidFill>
                <a:latin typeface="Comic Sans MS" panose="030F0702030302020204" pitchFamily="66" charset="0"/>
              </a:rPr>
              <a:t>Clarify homework </a:t>
            </a:r>
          </a:p>
          <a:p>
            <a:pPr>
              <a:buClr>
                <a:schemeClr val="tx2"/>
              </a:buClr>
            </a:pPr>
            <a:r>
              <a:rPr lang="en-US" altLang="en-US" sz="2400" dirty="0">
                <a:solidFill>
                  <a:schemeClr val="tx1">
                    <a:lumMod val="65000"/>
                    <a:lumOff val="35000"/>
                  </a:schemeClr>
                </a:solidFill>
                <a:latin typeface="Comic Sans MS" panose="030F0702030302020204" pitchFamily="66" charset="0"/>
              </a:rPr>
              <a:t>Develop understanding of phonics</a:t>
            </a:r>
          </a:p>
          <a:p>
            <a:pPr>
              <a:buClr>
                <a:schemeClr val="tx2"/>
              </a:buClr>
            </a:pPr>
            <a:r>
              <a:rPr lang="en-US" altLang="en-US" sz="2400" dirty="0">
                <a:solidFill>
                  <a:schemeClr val="tx1">
                    <a:lumMod val="65000"/>
                    <a:lumOff val="35000"/>
                  </a:schemeClr>
                </a:solidFill>
                <a:latin typeface="Comic Sans MS" panose="030F0702030302020204" pitchFamily="66" charset="0"/>
              </a:rPr>
              <a:t>Inform you of the opportunities your child will have in our </a:t>
            </a:r>
            <a:r>
              <a:rPr lang="en-US" altLang="en-US" sz="2400" dirty="0" smtClean="0">
                <a:solidFill>
                  <a:schemeClr val="tx1">
                    <a:lumMod val="65000"/>
                    <a:lumOff val="35000"/>
                  </a:schemeClr>
                </a:solidFill>
                <a:latin typeface="Comic Sans MS" panose="030F0702030302020204" pitchFamily="66" charset="0"/>
              </a:rPr>
              <a:t>setting</a:t>
            </a:r>
          </a:p>
          <a:p>
            <a:pPr>
              <a:buClr>
                <a:schemeClr val="tx2"/>
              </a:buClr>
            </a:pPr>
            <a:endParaRPr lang="en-US" altLang="en-US" sz="2400" dirty="0">
              <a:solidFill>
                <a:schemeClr val="tx1">
                  <a:lumMod val="65000"/>
                  <a:lumOff val="35000"/>
                </a:schemeClr>
              </a:solidFill>
              <a:latin typeface="Comic Sans MS" panose="030F0702030302020204" pitchFamily="66" charset="0"/>
            </a:endParaRPr>
          </a:p>
        </p:txBody>
      </p:sp>
      <p:pic>
        <p:nvPicPr>
          <p:cNvPr id="12290" name="Picture 2" descr="http://2.bp.blogspot.com/-GUogIZH0v08/UbzJZZoG__I/AAAAAAAABZM/4pgrbQ5uegY/s1600/parents-and-ki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640" y="4057110"/>
            <a:ext cx="2590800" cy="272977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D6FE00F-4EA6-4F83-96F9-388C9D5ECAF3}" type="slidenum">
              <a:rPr lang="en-GB" smtClean="0"/>
              <a:t>2</a:t>
            </a:fld>
            <a:endParaRPr lang="en-GB"/>
          </a:p>
        </p:txBody>
      </p:sp>
    </p:spTree>
    <p:extLst>
      <p:ext uri="{BB962C8B-B14F-4D97-AF65-F5344CB8AC3E}">
        <p14:creationId xmlns:p14="http://schemas.microsoft.com/office/powerpoint/2010/main" val="838714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chemeClr val="accent6"/>
                </a:solidFill>
                <a:latin typeface="Comic Sans MS" panose="030F0702030302020204" pitchFamily="66" charset="0"/>
              </a:rPr>
              <a:t>Terrific Tuesdays</a:t>
            </a:r>
            <a:endParaRPr lang="en-GB" b="1" dirty="0">
              <a:solidFill>
                <a:schemeClr val="accent6"/>
              </a:solidFill>
              <a:latin typeface="Comic Sans MS" panose="030F0702030302020204" pitchFamily="66" charset="0"/>
            </a:endParaRPr>
          </a:p>
        </p:txBody>
      </p:sp>
      <p:sp>
        <p:nvSpPr>
          <p:cNvPr id="3" name="Content Placeholder 2"/>
          <p:cNvSpPr>
            <a:spLocks noGrp="1"/>
          </p:cNvSpPr>
          <p:nvPr>
            <p:ph idx="1"/>
          </p:nvPr>
        </p:nvSpPr>
        <p:spPr>
          <a:xfrm>
            <a:off x="228600" y="1371600"/>
            <a:ext cx="5867400" cy="4525963"/>
          </a:xfrm>
        </p:spPr>
        <p:txBody>
          <a:bodyPr>
            <a:noAutofit/>
          </a:bodyPr>
          <a:lstStyle/>
          <a:p>
            <a:pPr algn="just"/>
            <a:r>
              <a:rPr lang="en-GB" sz="1800" dirty="0">
                <a:solidFill>
                  <a:schemeClr val="tx1">
                    <a:lumMod val="65000"/>
                    <a:lumOff val="35000"/>
                  </a:schemeClr>
                </a:solidFill>
                <a:latin typeface="Comic Sans MS" panose="030F0702030302020204" pitchFamily="66" charset="0"/>
              </a:rPr>
              <a:t>Terrific Tuesdays will </a:t>
            </a:r>
            <a:r>
              <a:rPr lang="en-GB" sz="1800" dirty="0" smtClean="0">
                <a:solidFill>
                  <a:schemeClr val="tx1">
                    <a:lumMod val="65000"/>
                    <a:lumOff val="35000"/>
                  </a:schemeClr>
                </a:solidFill>
                <a:latin typeface="Comic Sans MS" panose="030F0702030302020204" pitchFamily="66" charset="0"/>
              </a:rPr>
              <a:t>start </a:t>
            </a:r>
            <a:r>
              <a:rPr lang="en-GB" sz="1800" b="1" dirty="0">
                <a:solidFill>
                  <a:schemeClr val="tx1">
                    <a:lumMod val="65000"/>
                    <a:lumOff val="35000"/>
                  </a:schemeClr>
                </a:solidFill>
                <a:latin typeface="Comic Sans MS" panose="030F0702030302020204" pitchFamily="66" charset="0"/>
              </a:rPr>
              <a:t>after half term</a:t>
            </a:r>
            <a:r>
              <a:rPr lang="en-GB" sz="1800" dirty="0">
                <a:solidFill>
                  <a:schemeClr val="tx1">
                    <a:lumMod val="65000"/>
                    <a:lumOff val="35000"/>
                  </a:schemeClr>
                </a:solidFill>
                <a:latin typeface="Comic Sans MS" panose="030F0702030302020204" pitchFamily="66" charset="0"/>
              </a:rPr>
              <a:t>. </a:t>
            </a:r>
          </a:p>
          <a:p>
            <a:pPr algn="just"/>
            <a:r>
              <a:rPr lang="en-GB" sz="1800" dirty="0">
                <a:solidFill>
                  <a:schemeClr val="tx1">
                    <a:lumMod val="65000"/>
                    <a:lumOff val="35000"/>
                  </a:schemeClr>
                </a:solidFill>
                <a:latin typeface="Comic Sans MS" panose="030F0702030302020204" pitchFamily="66" charset="0"/>
              </a:rPr>
              <a:t>Every Tuesday you will have the opportunity to come and work with your child in </a:t>
            </a:r>
            <a:r>
              <a:rPr lang="en-GB" sz="1800" dirty="0" smtClean="0">
                <a:solidFill>
                  <a:schemeClr val="tx1">
                    <a:lumMod val="65000"/>
                    <a:lumOff val="35000"/>
                  </a:schemeClr>
                </a:solidFill>
                <a:latin typeface="Comic Sans MS" panose="030F0702030302020204" pitchFamily="66" charset="0"/>
              </a:rPr>
              <a:t>class on a pre-prepared learning activity</a:t>
            </a:r>
            <a:r>
              <a:rPr lang="en-GB" sz="1800" dirty="0">
                <a:solidFill>
                  <a:schemeClr val="tx1">
                    <a:lumMod val="65000"/>
                    <a:lumOff val="35000"/>
                  </a:schemeClr>
                </a:solidFill>
                <a:latin typeface="Comic Sans MS" panose="030F0702030302020204" pitchFamily="66" charset="0"/>
              </a:rPr>
              <a:t>. If you are unable to attend yourself then a family member is welcome to attend in your place. </a:t>
            </a:r>
            <a:r>
              <a:rPr lang="en-GB" sz="1800" dirty="0" smtClean="0">
                <a:solidFill>
                  <a:schemeClr val="tx1">
                    <a:lumMod val="65000"/>
                    <a:lumOff val="35000"/>
                  </a:schemeClr>
                </a:solidFill>
                <a:latin typeface="Comic Sans MS" panose="030F0702030302020204" pitchFamily="66" charset="0"/>
              </a:rPr>
              <a:t>It is </a:t>
            </a:r>
            <a:r>
              <a:rPr lang="en-GB" sz="1800" dirty="0">
                <a:solidFill>
                  <a:schemeClr val="tx1">
                    <a:lumMod val="65000"/>
                    <a:lumOff val="35000"/>
                  </a:schemeClr>
                </a:solidFill>
                <a:latin typeface="Comic Sans MS" panose="030F0702030302020204" pitchFamily="66" charset="0"/>
              </a:rPr>
              <a:t>a great way for you to become involved in your child’s learning and school life.</a:t>
            </a:r>
          </a:p>
          <a:p>
            <a:pPr algn="just"/>
            <a:r>
              <a:rPr lang="en-GB" sz="1800" dirty="0">
                <a:solidFill>
                  <a:schemeClr val="tx1">
                    <a:lumMod val="65000"/>
                    <a:lumOff val="35000"/>
                  </a:schemeClr>
                </a:solidFill>
                <a:latin typeface="Comic Sans MS" panose="030F0702030302020204" pitchFamily="66" charset="0"/>
              </a:rPr>
              <a:t>Different activities will be set up within the classroom – so come in and learn with your child.</a:t>
            </a:r>
          </a:p>
          <a:p>
            <a:pPr algn="just"/>
            <a:r>
              <a:rPr lang="en-GB" sz="1800" dirty="0" smtClean="0">
                <a:solidFill>
                  <a:schemeClr val="tx1">
                    <a:lumMod val="65000"/>
                    <a:lumOff val="35000"/>
                  </a:schemeClr>
                </a:solidFill>
                <a:latin typeface="Comic Sans MS" panose="030F0702030302020204" pitchFamily="66" charset="0"/>
              </a:rPr>
              <a:t>This </a:t>
            </a:r>
            <a:r>
              <a:rPr lang="en-GB" sz="1800" dirty="0">
                <a:solidFill>
                  <a:schemeClr val="tx1">
                    <a:lumMod val="65000"/>
                    <a:lumOff val="35000"/>
                  </a:schemeClr>
                </a:solidFill>
                <a:latin typeface="Comic Sans MS" panose="030F0702030302020204" pitchFamily="66" charset="0"/>
              </a:rPr>
              <a:t>is not a time to discuss your child’s progress with the teacher but to engage in learning activities with your child.</a:t>
            </a:r>
          </a:p>
          <a:p>
            <a:pPr algn="just"/>
            <a:r>
              <a:rPr lang="en-GB" sz="1800" dirty="0">
                <a:solidFill>
                  <a:schemeClr val="tx1">
                    <a:lumMod val="65000"/>
                    <a:lumOff val="35000"/>
                  </a:schemeClr>
                </a:solidFill>
                <a:latin typeface="Comic Sans MS" panose="030F0702030302020204" pitchFamily="66" charset="0"/>
              </a:rPr>
              <a:t>Sessions run from </a:t>
            </a:r>
            <a:r>
              <a:rPr lang="en-GB" sz="1800" dirty="0" smtClean="0">
                <a:solidFill>
                  <a:schemeClr val="tx1">
                    <a:lumMod val="65000"/>
                    <a:lumOff val="35000"/>
                  </a:schemeClr>
                </a:solidFill>
                <a:latin typeface="Comic Sans MS" panose="030F0702030302020204" pitchFamily="66" charset="0"/>
              </a:rPr>
              <a:t>9:10am </a:t>
            </a:r>
            <a:r>
              <a:rPr lang="en-GB" sz="1800" dirty="0">
                <a:solidFill>
                  <a:schemeClr val="tx1">
                    <a:lumMod val="65000"/>
                    <a:lumOff val="35000"/>
                  </a:schemeClr>
                </a:solidFill>
                <a:latin typeface="Comic Sans MS" panose="030F0702030302020204" pitchFamily="66" charset="0"/>
              </a:rPr>
              <a:t>until </a:t>
            </a:r>
            <a:r>
              <a:rPr lang="en-GB" sz="1800" dirty="0" smtClean="0">
                <a:solidFill>
                  <a:schemeClr val="tx1">
                    <a:lumMod val="65000"/>
                    <a:lumOff val="35000"/>
                  </a:schemeClr>
                </a:solidFill>
                <a:latin typeface="Comic Sans MS" panose="030F0702030302020204" pitchFamily="66" charset="0"/>
              </a:rPr>
              <a:t>9:30am</a:t>
            </a:r>
            <a:r>
              <a:rPr lang="en-GB" sz="1800" dirty="0">
                <a:solidFill>
                  <a:schemeClr val="tx1">
                    <a:lumMod val="65000"/>
                    <a:lumOff val="35000"/>
                  </a:schemeClr>
                </a:solidFill>
                <a:latin typeface="Comic Sans MS" panose="030F0702030302020204" pitchFamily="66" charset="0"/>
              </a:rPr>
              <a:t> </a:t>
            </a:r>
            <a:r>
              <a:rPr lang="en-GB" sz="1800" dirty="0" smtClean="0">
                <a:solidFill>
                  <a:schemeClr val="tx1">
                    <a:lumMod val="65000"/>
                    <a:lumOff val="35000"/>
                  </a:schemeClr>
                </a:solidFill>
                <a:latin typeface="Comic Sans MS" panose="030F0702030302020204" pitchFamily="66" charset="0"/>
              </a:rPr>
              <a:t>and are not compulsory. If no one from your family is able to attend your child will work with their peers or other adults within the school on the learning activities within the classroom.</a:t>
            </a:r>
            <a:endParaRPr lang="en-GB" sz="1800" dirty="0">
              <a:solidFill>
                <a:schemeClr val="tx1">
                  <a:lumMod val="65000"/>
                  <a:lumOff val="35000"/>
                </a:schemeClr>
              </a:solidFill>
              <a:latin typeface="Comic Sans MS" panose="030F0702030302020204" pitchFamily="66" charset="0"/>
            </a:endParaRPr>
          </a:p>
          <a:p>
            <a:pPr algn="just"/>
            <a:endParaRPr lang="en-GB" sz="2800" dirty="0">
              <a:solidFill>
                <a:schemeClr val="tx1">
                  <a:lumMod val="65000"/>
                  <a:lumOff val="35000"/>
                </a:schemeClr>
              </a:solidFill>
            </a:endParaRPr>
          </a:p>
        </p:txBody>
      </p:sp>
      <p:pic>
        <p:nvPicPr>
          <p:cNvPr id="18434" name="Picture 2" descr="http://content.mycutegraphics.com/graphics/crayon/school-kids-colo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362200"/>
            <a:ext cx="2900001"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D6FE00F-4EA6-4F83-96F9-388C9D5ECAF3}" type="slidenum">
              <a:rPr lang="en-GB" smtClean="0"/>
              <a:t>20</a:t>
            </a:fld>
            <a:endParaRPr lang="en-GB" dirty="0"/>
          </a:p>
        </p:txBody>
      </p:sp>
    </p:spTree>
    <p:extLst>
      <p:ext uri="{BB962C8B-B14F-4D97-AF65-F5344CB8AC3E}">
        <p14:creationId xmlns:p14="http://schemas.microsoft.com/office/powerpoint/2010/main" val="2678005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chemeClr val="accent6"/>
                </a:solidFill>
                <a:latin typeface="Comic Sans MS" panose="030F0702030302020204" pitchFamily="66" charset="0"/>
              </a:rPr>
              <a:t>Homework</a:t>
            </a:r>
            <a:endParaRPr lang="en-GB" b="1" dirty="0">
              <a:solidFill>
                <a:schemeClr val="accent6"/>
              </a:solidFill>
              <a:latin typeface="Comic Sans MS" panose="030F0702030302020204" pitchFamily="66" charset="0"/>
            </a:endParaRPr>
          </a:p>
        </p:txBody>
      </p:sp>
      <p:sp>
        <p:nvSpPr>
          <p:cNvPr id="3" name="Text Placeholder 2"/>
          <p:cNvSpPr>
            <a:spLocks noGrp="1"/>
          </p:cNvSpPr>
          <p:nvPr>
            <p:ph type="body" idx="1"/>
          </p:nvPr>
        </p:nvSpPr>
        <p:spPr>
          <a:xfrm>
            <a:off x="457200" y="1219200"/>
            <a:ext cx="4040188" cy="639762"/>
          </a:xfrm>
        </p:spPr>
        <p:txBody>
          <a:bodyPr/>
          <a:lstStyle/>
          <a:p>
            <a:pPr algn="ctr"/>
            <a:r>
              <a:rPr lang="en-GB" dirty="0" smtClean="0">
                <a:solidFill>
                  <a:schemeClr val="accent1"/>
                </a:solidFill>
                <a:latin typeface="Comic Sans MS" panose="030F0702030302020204" pitchFamily="66" charset="0"/>
              </a:rPr>
              <a:t>Phonics</a:t>
            </a:r>
            <a:endParaRPr lang="en-GB" dirty="0">
              <a:solidFill>
                <a:schemeClr val="accent1"/>
              </a:solidFill>
              <a:latin typeface="Comic Sans MS" panose="030F0702030302020204" pitchFamily="66" charset="0"/>
            </a:endParaRPr>
          </a:p>
        </p:txBody>
      </p:sp>
      <p:sp>
        <p:nvSpPr>
          <p:cNvPr id="4" name="Content Placeholder 3"/>
          <p:cNvSpPr>
            <a:spLocks noGrp="1"/>
          </p:cNvSpPr>
          <p:nvPr>
            <p:ph sz="half" idx="2"/>
          </p:nvPr>
        </p:nvSpPr>
        <p:spPr>
          <a:xfrm>
            <a:off x="457200" y="1981200"/>
            <a:ext cx="4040188" cy="3200400"/>
          </a:xfrm>
        </p:spPr>
        <p:txBody>
          <a:bodyPr>
            <a:normAutofit fontScale="85000" lnSpcReduction="20000"/>
          </a:bodyPr>
          <a:lstStyle/>
          <a:p>
            <a:pPr marL="0" indent="0" algn="just">
              <a:buNone/>
            </a:pPr>
            <a:r>
              <a:rPr lang="en-GB" sz="2100" dirty="0" smtClean="0">
                <a:solidFill>
                  <a:schemeClr val="tx1">
                    <a:lumMod val="65000"/>
                    <a:lumOff val="35000"/>
                  </a:schemeClr>
                </a:solidFill>
                <a:latin typeface="Comic Sans MS" panose="030F0702030302020204" pitchFamily="66" charset="0"/>
              </a:rPr>
              <a:t>Monday to Friday your child will wear a sticker home with the sound they learned that day. Please help them practise this. Focus on oral development of the sound. </a:t>
            </a:r>
            <a:endParaRPr lang="en-GB" sz="2100" dirty="0" smtClean="0">
              <a:solidFill>
                <a:schemeClr val="accent1"/>
              </a:solidFill>
              <a:latin typeface="Comic Sans MS" panose="030F0702030302020204" pitchFamily="66" charset="0"/>
            </a:endParaRPr>
          </a:p>
          <a:p>
            <a:pPr marL="0" indent="0" algn="just">
              <a:buNone/>
            </a:pPr>
            <a:endParaRPr lang="en-GB" sz="2000" dirty="0" smtClean="0">
              <a:solidFill>
                <a:schemeClr val="accent1"/>
              </a:solidFill>
              <a:latin typeface="Comic Sans MS" panose="030F0702030302020204" pitchFamily="66" charset="0"/>
            </a:endParaRPr>
          </a:p>
          <a:p>
            <a:pPr marL="0" indent="0" algn="ctr">
              <a:buNone/>
            </a:pPr>
            <a:r>
              <a:rPr lang="en-GB" sz="2800" b="1" dirty="0" smtClean="0">
                <a:solidFill>
                  <a:schemeClr val="accent1"/>
                </a:solidFill>
                <a:latin typeface="Comic Sans MS" panose="030F0702030302020204" pitchFamily="66" charset="0"/>
              </a:rPr>
              <a:t>Reading Books</a:t>
            </a:r>
          </a:p>
          <a:p>
            <a:pPr marL="0" indent="0" algn="just">
              <a:buNone/>
            </a:pPr>
            <a:r>
              <a:rPr lang="en-GB" sz="2100" dirty="0" smtClean="0">
                <a:solidFill>
                  <a:schemeClr val="tx1">
                    <a:lumMod val="65000"/>
                    <a:lumOff val="35000"/>
                  </a:schemeClr>
                </a:solidFill>
                <a:latin typeface="Comic Sans MS" panose="030F0702030302020204" pitchFamily="66" charset="0"/>
              </a:rPr>
              <a:t>Every week all children will receive two books to share at home.  They will have the opportunity to read with a member of school staff at least twice a week.</a:t>
            </a:r>
            <a:endParaRPr lang="en-GB" sz="2100" b="1" dirty="0">
              <a:solidFill>
                <a:schemeClr val="accent1"/>
              </a:solidFill>
              <a:latin typeface="Comic Sans MS" panose="030F0702030302020204" pitchFamily="66" charset="0"/>
            </a:endParaRPr>
          </a:p>
          <a:p>
            <a:pPr marL="0" indent="0" algn="just">
              <a:buNone/>
            </a:pPr>
            <a:endParaRPr lang="en-GB" sz="2000" dirty="0">
              <a:solidFill>
                <a:schemeClr val="tx1">
                  <a:lumMod val="65000"/>
                  <a:lumOff val="35000"/>
                </a:schemeClr>
              </a:solidFill>
              <a:latin typeface="Comic Sans MS" panose="030F0702030302020204" pitchFamily="66" charset="0"/>
            </a:endParaRPr>
          </a:p>
        </p:txBody>
      </p:sp>
      <p:sp>
        <p:nvSpPr>
          <p:cNvPr id="5" name="Text Placeholder 4"/>
          <p:cNvSpPr>
            <a:spLocks noGrp="1"/>
          </p:cNvSpPr>
          <p:nvPr>
            <p:ph type="body" sz="quarter" idx="3"/>
          </p:nvPr>
        </p:nvSpPr>
        <p:spPr>
          <a:xfrm>
            <a:off x="4504660" y="1524000"/>
            <a:ext cx="4041775" cy="639762"/>
          </a:xfrm>
        </p:spPr>
        <p:txBody>
          <a:bodyPr/>
          <a:lstStyle/>
          <a:p>
            <a:pPr algn="ctr"/>
            <a:r>
              <a:rPr lang="en-GB" dirty="0" smtClean="0">
                <a:solidFill>
                  <a:schemeClr val="accent1"/>
                </a:solidFill>
                <a:latin typeface="Comic Sans MS" panose="030F0702030302020204" pitchFamily="66" charset="0"/>
              </a:rPr>
              <a:t>Handwriting</a:t>
            </a:r>
            <a:endParaRPr lang="en-GB" dirty="0">
              <a:solidFill>
                <a:schemeClr val="accent1"/>
              </a:solidFill>
              <a:latin typeface="Comic Sans MS" panose="030F0702030302020204" pitchFamily="66" charset="0"/>
            </a:endParaRPr>
          </a:p>
        </p:txBody>
      </p:sp>
      <p:sp>
        <p:nvSpPr>
          <p:cNvPr id="6" name="Content Placeholder 5"/>
          <p:cNvSpPr>
            <a:spLocks noGrp="1"/>
          </p:cNvSpPr>
          <p:nvPr>
            <p:ph sz="quarter" idx="4"/>
          </p:nvPr>
        </p:nvSpPr>
        <p:spPr>
          <a:xfrm>
            <a:off x="4724400" y="2286000"/>
            <a:ext cx="4041775" cy="1524000"/>
          </a:xfrm>
        </p:spPr>
        <p:txBody>
          <a:bodyPr>
            <a:noAutofit/>
          </a:bodyPr>
          <a:lstStyle/>
          <a:p>
            <a:pPr marL="0" indent="0" algn="just">
              <a:buNone/>
            </a:pPr>
            <a:r>
              <a:rPr lang="en-GB" sz="1800" dirty="0" smtClean="0">
                <a:solidFill>
                  <a:schemeClr val="tx1">
                    <a:lumMod val="65000"/>
                    <a:lumOff val="35000"/>
                  </a:schemeClr>
                </a:solidFill>
                <a:latin typeface="Comic Sans MS" panose="030F0702030302020204" pitchFamily="66" charset="0"/>
              </a:rPr>
              <a:t>After half term the children will have a hand writing book. </a:t>
            </a:r>
          </a:p>
          <a:p>
            <a:pPr marL="0" indent="0" algn="just">
              <a:buNone/>
            </a:pPr>
            <a:r>
              <a:rPr lang="en-GB" sz="1800" dirty="0" smtClean="0">
                <a:solidFill>
                  <a:schemeClr val="tx1">
                    <a:lumMod val="65000"/>
                    <a:lumOff val="35000"/>
                  </a:schemeClr>
                </a:solidFill>
                <a:latin typeface="Comic Sans MS" panose="030F0702030302020204" pitchFamily="66" charset="0"/>
              </a:rPr>
              <a:t>We will discuss this further when they are sent home.</a:t>
            </a:r>
            <a:endParaRPr lang="en-GB" sz="1800" dirty="0">
              <a:solidFill>
                <a:schemeClr val="tx1">
                  <a:lumMod val="65000"/>
                  <a:lumOff val="35000"/>
                </a:schemeClr>
              </a:solidFill>
              <a:latin typeface="Comic Sans MS" panose="030F0702030302020204" pitchFamily="66" charset="0"/>
            </a:endParaRPr>
          </a:p>
        </p:txBody>
      </p:sp>
      <p:pic>
        <p:nvPicPr>
          <p:cNvPr id="148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5181600"/>
            <a:ext cx="1447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4D6FE00F-4EA6-4F83-96F9-388C9D5ECAF3}" type="slidenum">
              <a:rPr lang="en-GB" smtClean="0"/>
              <a:t>21</a:t>
            </a:fld>
            <a:endParaRPr lang="en-GB" dirty="0"/>
          </a:p>
        </p:txBody>
      </p:sp>
    </p:spTree>
    <p:extLst>
      <p:ext uri="{BB962C8B-B14F-4D97-AF65-F5344CB8AC3E}">
        <p14:creationId xmlns:p14="http://schemas.microsoft.com/office/powerpoint/2010/main" val="4264612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47607" y="3244334"/>
            <a:ext cx="248786" cy="369332"/>
          </a:xfrm>
          <a:prstGeom prst="rect">
            <a:avLst/>
          </a:prstGeom>
        </p:spPr>
        <p:txBody>
          <a:bodyPr wrap="none">
            <a:spAutoFit/>
          </a:bodyPr>
          <a:lstStyle/>
          <a:p>
            <a:r>
              <a:rPr lang="en-GB" b="0" dirty="0" smtClean="0">
                <a:effectLst/>
              </a:rPr>
              <a:t> </a:t>
            </a:r>
            <a:endParaRPr lang="en-GB" dirty="0"/>
          </a:p>
        </p:txBody>
      </p:sp>
      <p:sp>
        <p:nvSpPr>
          <p:cNvPr id="4" name="Rectangle 3"/>
          <p:cNvSpPr/>
          <p:nvPr/>
        </p:nvSpPr>
        <p:spPr>
          <a:xfrm>
            <a:off x="4447607" y="3244334"/>
            <a:ext cx="248786" cy="369332"/>
          </a:xfrm>
          <a:prstGeom prst="rect">
            <a:avLst/>
          </a:prstGeom>
        </p:spPr>
        <p:txBody>
          <a:bodyPr wrap="none">
            <a:spAutoFit/>
          </a:bodyPr>
          <a:lstStyle/>
          <a:p>
            <a:r>
              <a:rPr lang="en-GB" b="0" dirty="0" smtClean="0">
                <a:effectLst/>
              </a:rPr>
              <a:t> </a:t>
            </a:r>
            <a:endParaRPr lang="en-GB" dirty="0"/>
          </a:p>
        </p:txBody>
      </p:sp>
      <p:sp>
        <p:nvSpPr>
          <p:cNvPr id="6" name="Rectangle 5"/>
          <p:cNvSpPr/>
          <p:nvPr/>
        </p:nvSpPr>
        <p:spPr>
          <a:xfrm>
            <a:off x="4447607" y="3244334"/>
            <a:ext cx="248786" cy="369332"/>
          </a:xfrm>
          <a:prstGeom prst="rect">
            <a:avLst/>
          </a:prstGeom>
        </p:spPr>
        <p:txBody>
          <a:bodyPr wrap="none">
            <a:spAutoFit/>
          </a:bodyPr>
          <a:lstStyle/>
          <a:p>
            <a:r>
              <a:rPr lang="en-GB" b="0" dirty="0" smtClean="0">
                <a:effectLst/>
              </a:rPr>
              <a:t> </a:t>
            </a:r>
            <a:endParaRPr lang="en-GB" dirty="0"/>
          </a:p>
        </p:txBody>
      </p:sp>
      <p:pic>
        <p:nvPicPr>
          <p:cNvPr id="149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390" t="45617" r="15444" b="4762"/>
          <a:stretch/>
        </p:blipFill>
        <p:spPr bwMode="auto">
          <a:xfrm>
            <a:off x="2133600" y="4572000"/>
            <a:ext cx="535338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a:xfrm>
            <a:off x="457200" y="17929"/>
            <a:ext cx="8229600" cy="1143000"/>
          </a:xfrm>
        </p:spPr>
        <p:txBody>
          <a:bodyPr/>
          <a:lstStyle/>
          <a:p>
            <a:pPr algn="l"/>
            <a:r>
              <a:rPr lang="en-GB" b="1" dirty="0" err="1" smtClean="0">
                <a:solidFill>
                  <a:schemeClr val="accent6"/>
                </a:solidFill>
                <a:latin typeface="Comic Sans MS" panose="030F0702030302020204" pitchFamily="66" charset="0"/>
              </a:rPr>
              <a:t>Fronter</a:t>
            </a:r>
            <a:r>
              <a:rPr lang="en-GB" b="1" dirty="0" smtClean="0">
                <a:solidFill>
                  <a:schemeClr val="accent6"/>
                </a:solidFill>
                <a:latin typeface="Comic Sans MS" panose="030F0702030302020204" pitchFamily="66" charset="0"/>
              </a:rPr>
              <a:t> </a:t>
            </a:r>
            <a:endParaRPr lang="en-GB" b="1" dirty="0">
              <a:solidFill>
                <a:schemeClr val="accent6"/>
              </a:solidFill>
              <a:latin typeface="Comic Sans MS" panose="030F0702030302020204" pitchFamily="66" charset="0"/>
            </a:endParaRPr>
          </a:p>
        </p:txBody>
      </p:sp>
      <p:sp>
        <p:nvSpPr>
          <p:cNvPr id="10" name="Content Placeholder 9"/>
          <p:cNvSpPr>
            <a:spLocks noGrp="1"/>
          </p:cNvSpPr>
          <p:nvPr>
            <p:ph idx="1"/>
          </p:nvPr>
        </p:nvSpPr>
        <p:spPr>
          <a:xfrm>
            <a:off x="332807" y="938212"/>
            <a:ext cx="8229600" cy="4525963"/>
          </a:xfrm>
        </p:spPr>
        <p:txBody>
          <a:bodyPr>
            <a:normAutofit/>
          </a:bodyPr>
          <a:lstStyle/>
          <a:p>
            <a:r>
              <a:rPr lang="en-GB" sz="1800" dirty="0" err="1" smtClean="0">
                <a:solidFill>
                  <a:schemeClr val="tx1">
                    <a:lumMod val="65000"/>
                    <a:lumOff val="35000"/>
                  </a:schemeClr>
                </a:solidFill>
                <a:latin typeface="Comic Sans MS" panose="030F0702030302020204" pitchFamily="66" charset="0"/>
              </a:rPr>
              <a:t>Fronter</a:t>
            </a:r>
            <a:r>
              <a:rPr lang="en-GB" sz="1800" dirty="0" smtClean="0">
                <a:solidFill>
                  <a:schemeClr val="tx1">
                    <a:lumMod val="65000"/>
                    <a:lumOff val="35000"/>
                  </a:schemeClr>
                </a:solidFill>
                <a:latin typeface="Comic Sans MS" panose="030F0702030302020204" pitchFamily="66" charset="0"/>
              </a:rPr>
              <a:t> is an online learning platform.</a:t>
            </a:r>
          </a:p>
          <a:p>
            <a:r>
              <a:rPr lang="en-GB" sz="1800" dirty="0" smtClean="0">
                <a:solidFill>
                  <a:schemeClr val="tx1">
                    <a:lumMod val="65000"/>
                    <a:lumOff val="35000"/>
                  </a:schemeClr>
                </a:solidFill>
                <a:latin typeface="Comic Sans MS" panose="030F0702030302020204" pitchFamily="66" charset="0"/>
              </a:rPr>
              <a:t>We use </a:t>
            </a:r>
            <a:r>
              <a:rPr lang="en-GB" sz="1800" dirty="0" err="1" smtClean="0">
                <a:solidFill>
                  <a:schemeClr val="tx1">
                    <a:lumMod val="65000"/>
                    <a:lumOff val="35000"/>
                  </a:schemeClr>
                </a:solidFill>
                <a:latin typeface="Comic Sans MS" panose="030F0702030302020204" pitchFamily="66" charset="0"/>
              </a:rPr>
              <a:t>Fronter</a:t>
            </a:r>
            <a:r>
              <a:rPr lang="en-GB" sz="1800" dirty="0" smtClean="0">
                <a:solidFill>
                  <a:schemeClr val="tx1">
                    <a:lumMod val="65000"/>
                    <a:lumOff val="35000"/>
                  </a:schemeClr>
                </a:solidFill>
                <a:latin typeface="Comic Sans MS" panose="030F0702030302020204" pitchFamily="66" charset="0"/>
              </a:rPr>
              <a:t> in school for children to access websites and other resources safely.</a:t>
            </a:r>
          </a:p>
          <a:p>
            <a:r>
              <a:rPr lang="en-GB" sz="1800" dirty="0" smtClean="0">
                <a:solidFill>
                  <a:schemeClr val="tx1">
                    <a:lumMod val="65000"/>
                    <a:lumOff val="35000"/>
                  </a:schemeClr>
                </a:solidFill>
                <a:latin typeface="Comic Sans MS" panose="030F0702030302020204" pitchFamily="66" charset="0"/>
              </a:rPr>
              <a:t>Each child will be given their own log in and this should be kept personal to them.</a:t>
            </a:r>
          </a:p>
          <a:p>
            <a:r>
              <a:rPr lang="en-GB" sz="1800" dirty="0" smtClean="0">
                <a:solidFill>
                  <a:schemeClr val="tx1">
                    <a:lumMod val="65000"/>
                    <a:lumOff val="35000"/>
                  </a:schemeClr>
                </a:solidFill>
                <a:latin typeface="Comic Sans MS" panose="030F0702030302020204" pitchFamily="66" charset="0"/>
              </a:rPr>
              <a:t>You will be able to log in at home and view our Reception page to see what your child as been learning at school.  It will also contain a weekly practical maths challenge set by Mrs Parry for you to complete with your child at home.</a:t>
            </a:r>
          </a:p>
          <a:p>
            <a:r>
              <a:rPr lang="en-GB" sz="1800" dirty="0" smtClean="0">
                <a:solidFill>
                  <a:schemeClr val="tx1">
                    <a:lumMod val="65000"/>
                    <a:lumOff val="35000"/>
                  </a:schemeClr>
                </a:solidFill>
                <a:latin typeface="Comic Sans MS" panose="030F0702030302020204" pitchFamily="66" charset="0"/>
              </a:rPr>
              <a:t>You will also be able to access various websites we use in school safely.</a:t>
            </a:r>
          </a:p>
          <a:p>
            <a:r>
              <a:rPr lang="en-GB" sz="1800" dirty="0" smtClean="0">
                <a:solidFill>
                  <a:schemeClr val="tx1">
                    <a:lumMod val="65000"/>
                    <a:lumOff val="35000"/>
                  </a:schemeClr>
                </a:solidFill>
                <a:latin typeface="Comic Sans MS" panose="030F0702030302020204" pitchFamily="66" charset="0"/>
              </a:rPr>
              <a:t>All websites have been thoroughly checked by staff before  being put on </a:t>
            </a:r>
            <a:r>
              <a:rPr lang="en-GB" sz="1800" dirty="0" err="1" smtClean="0">
                <a:solidFill>
                  <a:schemeClr val="tx1">
                    <a:lumMod val="65000"/>
                    <a:lumOff val="35000"/>
                  </a:schemeClr>
                </a:solidFill>
                <a:latin typeface="Comic Sans MS" panose="030F0702030302020204" pitchFamily="66" charset="0"/>
              </a:rPr>
              <a:t>Fronter</a:t>
            </a:r>
            <a:r>
              <a:rPr lang="en-GB" sz="1800" dirty="0" smtClean="0">
                <a:solidFill>
                  <a:schemeClr val="tx1">
                    <a:lumMod val="65000"/>
                    <a:lumOff val="35000"/>
                  </a:schemeClr>
                </a:solidFill>
                <a:latin typeface="Comic Sans MS" panose="030F0702030302020204" pitchFamily="66" charset="0"/>
              </a:rPr>
              <a:t>.</a:t>
            </a:r>
          </a:p>
          <a:p>
            <a:pPr marL="0" indent="0">
              <a:buNone/>
            </a:pPr>
            <a:endParaRPr lang="en-GB" dirty="0">
              <a:solidFill>
                <a:schemeClr val="tx1">
                  <a:lumMod val="65000"/>
                  <a:lumOff val="35000"/>
                </a:schemeClr>
              </a:solidFill>
            </a:endParaRPr>
          </a:p>
        </p:txBody>
      </p:sp>
      <p:sp>
        <p:nvSpPr>
          <p:cNvPr id="11" name="Slide Number Placeholder 10"/>
          <p:cNvSpPr>
            <a:spLocks noGrp="1"/>
          </p:cNvSpPr>
          <p:nvPr>
            <p:ph type="sldNum" sz="quarter" idx="12"/>
          </p:nvPr>
        </p:nvSpPr>
        <p:spPr/>
        <p:txBody>
          <a:bodyPr/>
          <a:lstStyle/>
          <a:p>
            <a:fld id="{4D6FE00F-4EA6-4F83-96F9-388C9D5ECAF3}" type="slidenum">
              <a:rPr lang="en-GB" smtClean="0"/>
              <a:t>22</a:t>
            </a:fld>
            <a:endParaRPr lang="en-GB"/>
          </a:p>
        </p:txBody>
      </p:sp>
    </p:spTree>
    <p:extLst>
      <p:ext uri="{BB962C8B-B14F-4D97-AF65-F5344CB8AC3E}">
        <p14:creationId xmlns:p14="http://schemas.microsoft.com/office/powerpoint/2010/main" val="3619631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pPr algn="l"/>
            <a:r>
              <a:rPr lang="en-GB" b="1" dirty="0" smtClean="0">
                <a:solidFill>
                  <a:schemeClr val="accent6"/>
                </a:solidFill>
                <a:latin typeface="Comic Sans MS" panose="030F0702030302020204" pitchFamily="66" charset="0"/>
              </a:rPr>
              <a:t>What else goes on at our school?</a:t>
            </a:r>
            <a:endParaRPr lang="en-GB" b="1" dirty="0">
              <a:solidFill>
                <a:schemeClr val="accent6"/>
              </a:solidFill>
              <a:latin typeface="Comic Sans MS" panose="030F0702030302020204" pitchFamily="66" charset="0"/>
            </a:endParaRPr>
          </a:p>
        </p:txBody>
      </p:sp>
      <p:sp>
        <p:nvSpPr>
          <p:cNvPr id="3" name="Content Placeholder 2"/>
          <p:cNvSpPr>
            <a:spLocks noGrp="1"/>
          </p:cNvSpPr>
          <p:nvPr>
            <p:ph idx="1"/>
          </p:nvPr>
        </p:nvSpPr>
        <p:spPr>
          <a:xfrm>
            <a:off x="467544" y="1772816"/>
            <a:ext cx="6466656" cy="4525963"/>
          </a:xfrm>
        </p:spPr>
        <p:txBody>
          <a:bodyPr/>
          <a:lstStyle/>
          <a:p>
            <a:pPr algn="just"/>
            <a:r>
              <a:rPr lang="en-GB" sz="2800" dirty="0" smtClean="0">
                <a:solidFill>
                  <a:schemeClr val="tx1">
                    <a:lumMod val="65000"/>
                    <a:lumOff val="35000"/>
                  </a:schemeClr>
                </a:solidFill>
                <a:latin typeface="Comic Sans MS" panose="030F0702030302020204" pitchFamily="66" charset="0"/>
              </a:rPr>
              <a:t>Access </a:t>
            </a:r>
            <a:r>
              <a:rPr lang="en-GB" sz="2800" dirty="0" smtClean="0">
                <a:solidFill>
                  <a:schemeClr val="tx1">
                    <a:lumMod val="65000"/>
                    <a:lumOff val="35000"/>
                  </a:schemeClr>
                </a:solidFill>
                <a:latin typeface="Comic Sans MS" panose="030F0702030302020204" pitchFamily="66" charset="0"/>
              </a:rPr>
              <a:t>to the ‘Cooking Room’ – Toast </a:t>
            </a:r>
            <a:r>
              <a:rPr lang="en-GB" sz="2800" dirty="0" smtClean="0">
                <a:solidFill>
                  <a:schemeClr val="tx1">
                    <a:lumMod val="65000"/>
                    <a:lumOff val="35000"/>
                  </a:schemeClr>
                </a:solidFill>
                <a:latin typeface="Comic Sans MS" panose="030F0702030302020204" pitchFamily="66" charset="0"/>
              </a:rPr>
              <a:t>Bar</a:t>
            </a:r>
          </a:p>
          <a:p>
            <a:pPr algn="just"/>
            <a:r>
              <a:rPr lang="en-GB" sz="2800" dirty="0">
                <a:solidFill>
                  <a:schemeClr val="tx1">
                    <a:lumMod val="65000"/>
                    <a:lumOff val="35000"/>
                  </a:schemeClr>
                </a:solidFill>
                <a:latin typeface="Comic Sans MS" panose="030F0702030302020204" pitchFamily="66" charset="0"/>
              </a:rPr>
              <a:t>Formal PE lessons once a </a:t>
            </a:r>
            <a:r>
              <a:rPr lang="en-GB" sz="2800" dirty="0" smtClean="0">
                <a:solidFill>
                  <a:schemeClr val="tx1">
                    <a:lumMod val="65000"/>
                    <a:lumOff val="35000"/>
                  </a:schemeClr>
                </a:solidFill>
                <a:latin typeface="Comic Sans MS" panose="030F0702030302020204" pitchFamily="66" charset="0"/>
              </a:rPr>
              <a:t>week</a:t>
            </a:r>
            <a:endParaRPr lang="en-GB" sz="2800" dirty="0" smtClean="0">
              <a:solidFill>
                <a:schemeClr val="tx1">
                  <a:lumMod val="65000"/>
                  <a:lumOff val="35000"/>
                </a:schemeClr>
              </a:solidFill>
              <a:latin typeface="Comic Sans MS" panose="030F0702030302020204" pitchFamily="66" charset="0"/>
            </a:endParaRPr>
          </a:p>
          <a:p>
            <a:pPr algn="just"/>
            <a:r>
              <a:rPr lang="en-GB" sz="2800" dirty="0" smtClean="0">
                <a:solidFill>
                  <a:schemeClr val="tx1">
                    <a:lumMod val="65000"/>
                    <a:lumOff val="35000"/>
                  </a:schemeClr>
                </a:solidFill>
                <a:latin typeface="Comic Sans MS" panose="030F0702030302020204" pitchFamily="66" charset="0"/>
              </a:rPr>
              <a:t>Trips to the ICT suite</a:t>
            </a:r>
          </a:p>
          <a:p>
            <a:pPr algn="just"/>
            <a:r>
              <a:rPr lang="en-GB" sz="2800" dirty="0" smtClean="0">
                <a:solidFill>
                  <a:schemeClr val="tx1">
                    <a:lumMod val="65000"/>
                    <a:lumOff val="35000"/>
                  </a:schemeClr>
                </a:solidFill>
                <a:latin typeface="Comic Sans MS" panose="030F0702030302020204" pitchFamily="66" charset="0"/>
              </a:rPr>
              <a:t>Various workshops throughout the year covering all areas of the curriculum</a:t>
            </a:r>
          </a:p>
          <a:p>
            <a:pPr algn="just"/>
            <a:endParaRPr lang="en-GB" dirty="0" smtClean="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4D6FE00F-4EA6-4F83-96F9-388C9D5ECAF3}" type="slidenum">
              <a:rPr lang="en-GB" smtClean="0"/>
              <a:t>23</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81525"/>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524000"/>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099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470025"/>
          </a:xfrm>
        </p:spPr>
        <p:txBody>
          <a:bodyPr/>
          <a:lstStyle/>
          <a:p>
            <a:r>
              <a:rPr lang="en-GB" b="1" dirty="0" smtClean="0">
                <a:solidFill>
                  <a:schemeClr val="accent6"/>
                </a:solidFill>
                <a:latin typeface="Comic Sans MS" panose="030F0702030302020204" pitchFamily="66" charset="0"/>
              </a:rPr>
              <a:t>Thank you for attending our Reception Workshop</a:t>
            </a:r>
            <a:endParaRPr lang="en-GB" b="1" dirty="0">
              <a:solidFill>
                <a:schemeClr val="accent6"/>
              </a:solidFill>
              <a:latin typeface="Comic Sans MS" panose="030F0702030302020204" pitchFamily="66" charset="0"/>
            </a:endParaRPr>
          </a:p>
        </p:txBody>
      </p:sp>
      <p:sp>
        <p:nvSpPr>
          <p:cNvPr id="3" name="Subtitle 2"/>
          <p:cNvSpPr>
            <a:spLocks noGrp="1"/>
          </p:cNvSpPr>
          <p:nvPr>
            <p:ph type="subTitle" idx="1"/>
          </p:nvPr>
        </p:nvSpPr>
        <p:spPr/>
        <p:txBody>
          <a:bodyPr/>
          <a:lstStyle/>
          <a:p>
            <a:r>
              <a:rPr lang="en-GB" i="1" dirty="0" smtClean="0">
                <a:solidFill>
                  <a:schemeClr val="tx1">
                    <a:lumMod val="65000"/>
                    <a:lumOff val="35000"/>
                  </a:schemeClr>
                </a:solidFill>
                <a:latin typeface="Comic Sans MS" panose="030F0702030302020204" pitchFamily="66" charset="0"/>
              </a:rPr>
              <a:t>Any questions?</a:t>
            </a:r>
            <a:endParaRPr lang="en-GB" i="1" dirty="0">
              <a:solidFill>
                <a:schemeClr val="tx1">
                  <a:lumMod val="65000"/>
                  <a:lumOff val="35000"/>
                </a:schemeClr>
              </a:solidFill>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D6FE00F-4EA6-4F83-96F9-388C9D5ECAF3}" type="slidenum">
              <a:rPr lang="en-GB" smtClean="0"/>
              <a:t>24</a:t>
            </a:fld>
            <a:endParaRPr lang="en-GB"/>
          </a:p>
        </p:txBody>
      </p:sp>
    </p:spTree>
    <p:extLst>
      <p:ext uri="{BB962C8B-B14F-4D97-AF65-F5344CB8AC3E}">
        <p14:creationId xmlns:p14="http://schemas.microsoft.com/office/powerpoint/2010/main" val="705622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300" b="1" dirty="0">
                <a:solidFill>
                  <a:schemeClr val="accent6"/>
                </a:solidFill>
                <a:latin typeface="Comic Sans MS" panose="030F0702030302020204" pitchFamily="66" charset="0"/>
              </a:rPr>
              <a:t>Foundation Stage Profile</a:t>
            </a:r>
          </a:p>
        </p:txBody>
      </p:sp>
      <p:sp>
        <p:nvSpPr>
          <p:cNvPr id="7" name="TextBox 6"/>
          <p:cNvSpPr txBox="1"/>
          <p:nvPr/>
        </p:nvSpPr>
        <p:spPr>
          <a:xfrm>
            <a:off x="304800" y="1447800"/>
            <a:ext cx="4190999" cy="3231654"/>
          </a:xfrm>
          <a:prstGeom prst="rect">
            <a:avLst/>
          </a:prstGeom>
          <a:noFill/>
        </p:spPr>
        <p:txBody>
          <a:bodyPr wrap="square" rtlCol="0">
            <a:spAutoFit/>
          </a:bodyPr>
          <a:lstStyle/>
          <a:p>
            <a:r>
              <a:rPr lang="en-GB" sz="2400" b="1" dirty="0" smtClean="0">
                <a:solidFill>
                  <a:schemeClr val="accent1"/>
                </a:solidFill>
                <a:latin typeface="Comic Sans MS" panose="030F0702030302020204" pitchFamily="66" charset="0"/>
                <a:cs typeface="Arial" panose="020B0604020202020204" pitchFamily="34" charset="0"/>
              </a:rPr>
              <a:t>Prime Areas</a:t>
            </a:r>
          </a:p>
          <a:p>
            <a:r>
              <a:rPr lang="en-GB" dirty="0" smtClean="0">
                <a:solidFill>
                  <a:schemeClr val="tx1">
                    <a:lumMod val="65000"/>
                    <a:lumOff val="35000"/>
                  </a:schemeClr>
                </a:solidFill>
                <a:latin typeface="Comic Sans MS" panose="030F0702030302020204" pitchFamily="66" charset="0"/>
                <a:cs typeface="Arial" panose="020B0604020202020204" pitchFamily="34" charset="0"/>
              </a:rPr>
              <a:t>The prime areas are those most essential for your child’s healthy development and future learning.</a:t>
            </a:r>
          </a:p>
          <a:p>
            <a:endParaRPr lang="en-GB" dirty="0" smtClean="0">
              <a:solidFill>
                <a:schemeClr val="tx1">
                  <a:lumMod val="65000"/>
                  <a:lumOff val="35000"/>
                </a:schemeClr>
              </a:solidFill>
              <a:latin typeface="Comic Sans MS" panose="030F0702030302020204" pitchFamily="66" charset="0"/>
              <a:cs typeface="Arial" panose="020B0604020202020204" pitchFamily="34" charset="0"/>
            </a:endParaRPr>
          </a:p>
          <a:p>
            <a:endParaRPr lang="en-GB" dirty="0">
              <a:solidFill>
                <a:schemeClr val="tx1">
                  <a:lumMod val="65000"/>
                  <a:lumOff val="35000"/>
                </a:schemeClr>
              </a:solidFill>
              <a:latin typeface="Comic Sans MS" panose="030F0702030302020204" pitchFamily="66" charset="0"/>
              <a:cs typeface="Arial" panose="020B0604020202020204" pitchFamily="34" charset="0"/>
            </a:endParaRPr>
          </a:p>
          <a:p>
            <a:pPr marL="285750" indent="-285750">
              <a:buClr>
                <a:schemeClr val="accent3"/>
              </a:buClr>
              <a:buFont typeface="Wingdings" panose="05000000000000000000" pitchFamily="2" charset="2"/>
              <a:buChar char="ü"/>
            </a:pPr>
            <a:r>
              <a:rPr lang="en-GB" dirty="0" smtClean="0">
                <a:solidFill>
                  <a:schemeClr val="tx1">
                    <a:lumMod val="65000"/>
                    <a:lumOff val="35000"/>
                  </a:schemeClr>
                </a:solidFill>
                <a:latin typeface="Comic Sans MS" panose="030F0702030302020204" pitchFamily="66" charset="0"/>
                <a:cs typeface="Arial" panose="020B0604020202020204" pitchFamily="34" charset="0"/>
              </a:rPr>
              <a:t>Communication and Language</a:t>
            </a:r>
          </a:p>
          <a:p>
            <a:pPr marL="285750" indent="-285750">
              <a:buClr>
                <a:schemeClr val="accent3"/>
              </a:buClr>
              <a:buFont typeface="Wingdings" panose="05000000000000000000" pitchFamily="2" charset="2"/>
              <a:buChar char="ü"/>
            </a:pPr>
            <a:r>
              <a:rPr lang="en-GB" dirty="0" smtClean="0">
                <a:solidFill>
                  <a:schemeClr val="tx1">
                    <a:lumMod val="65000"/>
                    <a:lumOff val="35000"/>
                  </a:schemeClr>
                </a:solidFill>
                <a:latin typeface="Comic Sans MS" panose="030F0702030302020204" pitchFamily="66" charset="0"/>
                <a:cs typeface="Arial" panose="020B0604020202020204" pitchFamily="34" charset="0"/>
              </a:rPr>
              <a:t>Physical Development</a:t>
            </a:r>
          </a:p>
          <a:p>
            <a:pPr marL="285750" indent="-285750">
              <a:buClr>
                <a:schemeClr val="accent3"/>
              </a:buClr>
              <a:buFont typeface="Wingdings" panose="05000000000000000000" pitchFamily="2" charset="2"/>
              <a:buChar char="ü"/>
            </a:pPr>
            <a:r>
              <a:rPr lang="en-GB" dirty="0" smtClean="0">
                <a:solidFill>
                  <a:schemeClr val="tx1">
                    <a:lumMod val="65000"/>
                    <a:lumOff val="35000"/>
                  </a:schemeClr>
                </a:solidFill>
                <a:latin typeface="Comic Sans MS" panose="030F0702030302020204" pitchFamily="66" charset="0"/>
                <a:cs typeface="Arial" panose="020B0604020202020204" pitchFamily="34" charset="0"/>
              </a:rPr>
              <a:t>Personal, Social and Emotional Development</a:t>
            </a:r>
          </a:p>
          <a:p>
            <a:endParaRPr lang="en-GB" dirty="0">
              <a:solidFill>
                <a:schemeClr val="tx1">
                  <a:lumMod val="65000"/>
                  <a:lumOff val="35000"/>
                </a:schemeClr>
              </a:solidFill>
            </a:endParaRPr>
          </a:p>
        </p:txBody>
      </p:sp>
      <p:sp>
        <p:nvSpPr>
          <p:cNvPr id="8" name="TextBox 7"/>
          <p:cNvSpPr txBox="1"/>
          <p:nvPr/>
        </p:nvSpPr>
        <p:spPr>
          <a:xfrm>
            <a:off x="4724400" y="1447800"/>
            <a:ext cx="4191000" cy="3508653"/>
          </a:xfrm>
          <a:prstGeom prst="rect">
            <a:avLst/>
          </a:prstGeom>
          <a:noFill/>
        </p:spPr>
        <p:txBody>
          <a:bodyPr wrap="square" rtlCol="0">
            <a:spAutoFit/>
          </a:bodyPr>
          <a:lstStyle/>
          <a:p>
            <a:r>
              <a:rPr lang="en-GB" sz="2400" b="1" dirty="0" smtClean="0">
                <a:solidFill>
                  <a:schemeClr val="accent1"/>
                </a:solidFill>
                <a:latin typeface="Comic Sans MS" panose="030F0702030302020204" pitchFamily="66" charset="0"/>
                <a:cs typeface="Arial" panose="020B0604020202020204" pitchFamily="34" charset="0"/>
              </a:rPr>
              <a:t>Specific Areas</a:t>
            </a:r>
          </a:p>
          <a:p>
            <a:r>
              <a:rPr lang="en-GB" dirty="0" smtClean="0">
                <a:solidFill>
                  <a:schemeClr val="tx1">
                    <a:lumMod val="65000"/>
                    <a:lumOff val="35000"/>
                  </a:schemeClr>
                </a:solidFill>
                <a:latin typeface="Comic Sans MS" panose="030F0702030302020204" pitchFamily="66" charset="0"/>
                <a:cs typeface="Arial" panose="020B0604020202020204" pitchFamily="34" charset="0"/>
              </a:rPr>
              <a:t>As children grow, the prime areas will help them to develop skills in four specific areas.</a:t>
            </a:r>
          </a:p>
          <a:p>
            <a:endParaRPr lang="en-GB" dirty="0" smtClean="0">
              <a:solidFill>
                <a:schemeClr val="tx1">
                  <a:lumMod val="65000"/>
                  <a:lumOff val="35000"/>
                </a:schemeClr>
              </a:solidFill>
              <a:latin typeface="Comic Sans MS" panose="030F0702030302020204" pitchFamily="66" charset="0"/>
              <a:cs typeface="Arial" panose="020B0604020202020204" pitchFamily="34" charset="0"/>
            </a:endParaRPr>
          </a:p>
          <a:p>
            <a:endParaRPr lang="en-GB" dirty="0">
              <a:solidFill>
                <a:schemeClr val="tx1">
                  <a:lumMod val="65000"/>
                  <a:lumOff val="35000"/>
                </a:schemeClr>
              </a:solidFill>
              <a:latin typeface="Comic Sans MS" panose="030F0702030302020204" pitchFamily="66" charset="0"/>
              <a:cs typeface="Arial" panose="020B0604020202020204" pitchFamily="34" charset="0"/>
            </a:endParaRPr>
          </a:p>
          <a:p>
            <a:pPr marL="285750" indent="-285750">
              <a:buClr>
                <a:schemeClr val="accent3"/>
              </a:buClr>
              <a:buFont typeface="Wingdings" panose="05000000000000000000" pitchFamily="2" charset="2"/>
              <a:buChar char="ü"/>
            </a:pPr>
            <a:r>
              <a:rPr lang="en-GB" dirty="0" smtClean="0">
                <a:solidFill>
                  <a:schemeClr val="tx1">
                    <a:lumMod val="65000"/>
                    <a:lumOff val="35000"/>
                  </a:schemeClr>
                </a:solidFill>
                <a:latin typeface="Comic Sans MS" panose="030F0702030302020204" pitchFamily="66" charset="0"/>
                <a:cs typeface="Arial" panose="020B0604020202020204" pitchFamily="34" charset="0"/>
              </a:rPr>
              <a:t>Literacy</a:t>
            </a:r>
          </a:p>
          <a:p>
            <a:pPr marL="285750" indent="-285750">
              <a:buClr>
                <a:schemeClr val="accent3"/>
              </a:buClr>
              <a:buFont typeface="Wingdings" panose="05000000000000000000" pitchFamily="2" charset="2"/>
              <a:buChar char="ü"/>
            </a:pPr>
            <a:r>
              <a:rPr lang="en-GB" dirty="0" smtClean="0">
                <a:solidFill>
                  <a:schemeClr val="tx1">
                    <a:lumMod val="65000"/>
                    <a:lumOff val="35000"/>
                  </a:schemeClr>
                </a:solidFill>
                <a:latin typeface="Comic Sans MS" panose="030F0702030302020204" pitchFamily="66" charset="0"/>
                <a:cs typeface="Arial" panose="020B0604020202020204" pitchFamily="34" charset="0"/>
              </a:rPr>
              <a:t>Mathematics</a:t>
            </a:r>
          </a:p>
          <a:p>
            <a:pPr marL="285750" indent="-285750">
              <a:buClr>
                <a:schemeClr val="accent3"/>
              </a:buClr>
              <a:buFont typeface="Wingdings" panose="05000000000000000000" pitchFamily="2" charset="2"/>
              <a:buChar char="ü"/>
            </a:pPr>
            <a:r>
              <a:rPr lang="en-GB" dirty="0" smtClean="0">
                <a:solidFill>
                  <a:schemeClr val="tx1">
                    <a:lumMod val="65000"/>
                    <a:lumOff val="35000"/>
                  </a:schemeClr>
                </a:solidFill>
                <a:latin typeface="Comic Sans MS" panose="030F0702030302020204" pitchFamily="66" charset="0"/>
                <a:cs typeface="Arial" panose="020B0604020202020204" pitchFamily="34" charset="0"/>
              </a:rPr>
              <a:t>Understanding the World</a:t>
            </a:r>
          </a:p>
          <a:p>
            <a:pPr marL="285750" indent="-285750">
              <a:buClr>
                <a:schemeClr val="accent3"/>
              </a:buClr>
              <a:buFont typeface="Wingdings" panose="05000000000000000000" pitchFamily="2" charset="2"/>
              <a:buChar char="ü"/>
            </a:pPr>
            <a:r>
              <a:rPr lang="en-GB" dirty="0" smtClean="0">
                <a:solidFill>
                  <a:schemeClr val="tx1">
                    <a:lumMod val="65000"/>
                    <a:lumOff val="35000"/>
                  </a:schemeClr>
                </a:solidFill>
                <a:latin typeface="Comic Sans MS" panose="030F0702030302020204" pitchFamily="66" charset="0"/>
                <a:cs typeface="Arial" panose="020B0604020202020204" pitchFamily="34" charset="0"/>
              </a:rPr>
              <a:t>Expressive Arts and Design</a:t>
            </a:r>
          </a:p>
          <a:p>
            <a:pPr marL="285750" indent="-285750">
              <a:buClr>
                <a:schemeClr val="accent3"/>
              </a:buClr>
              <a:buFont typeface="Wingdings" panose="05000000000000000000" pitchFamily="2" charset="2"/>
              <a:buChar char="ü"/>
            </a:pPr>
            <a:endParaRPr lang="en-GB" dirty="0" smtClean="0">
              <a:solidFill>
                <a:schemeClr val="tx1">
                  <a:lumMod val="65000"/>
                  <a:lumOff val="35000"/>
                </a:schemeClr>
              </a:solidFill>
              <a:latin typeface="Comic Sans MS" panose="030F0702030302020204" pitchFamily="66" charset="0"/>
              <a:cs typeface="Arial" panose="020B0604020202020204" pitchFamily="34" charset="0"/>
            </a:endParaRPr>
          </a:p>
          <a:p>
            <a:endParaRPr lang="en-GB" dirty="0">
              <a:solidFill>
                <a:schemeClr val="tx1">
                  <a:lumMod val="65000"/>
                  <a:lumOff val="35000"/>
                </a:schemeClr>
              </a:solidFill>
            </a:endParaRPr>
          </a:p>
        </p:txBody>
      </p:sp>
      <p:pic>
        <p:nvPicPr>
          <p:cNvPr id="13" name="Picture 2" descr="http://content.mycutegraphics.com/graphics/kids/children-ha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99" y="4572000"/>
            <a:ext cx="4610101" cy="2143698"/>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p:cNvSpPr>
            <a:spLocks noGrp="1"/>
          </p:cNvSpPr>
          <p:nvPr>
            <p:ph type="sldNum" sz="quarter" idx="12"/>
          </p:nvPr>
        </p:nvSpPr>
        <p:spPr/>
        <p:txBody>
          <a:bodyPr/>
          <a:lstStyle/>
          <a:p>
            <a:fld id="{4D6FE00F-4EA6-4F83-96F9-388C9D5ECAF3}" type="slidenum">
              <a:rPr lang="en-GB" smtClean="0"/>
              <a:t>3</a:t>
            </a:fld>
            <a:endParaRPr lang="en-GB"/>
          </a:p>
        </p:txBody>
      </p:sp>
    </p:spTree>
    <p:extLst>
      <p:ext uri="{BB962C8B-B14F-4D97-AF65-F5344CB8AC3E}">
        <p14:creationId xmlns:p14="http://schemas.microsoft.com/office/powerpoint/2010/main" val="921880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43408"/>
            <a:ext cx="9210675" cy="7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5-Point Star 1"/>
          <p:cNvSpPr/>
          <p:nvPr/>
        </p:nvSpPr>
        <p:spPr>
          <a:xfrm>
            <a:off x="1676400" y="990600"/>
            <a:ext cx="5791200" cy="5257800"/>
          </a:xfrm>
          <a:prstGeom prst="star5">
            <a:avLst/>
          </a:prstGeom>
          <a:ln w="76200">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b="1" dirty="0">
                <a:solidFill>
                  <a:schemeClr val="dk1"/>
                </a:solidFill>
                <a:latin typeface="Comic Sans MS" panose="030F0702030302020204" pitchFamily="66" charset="0"/>
              </a:rPr>
              <a:t>Communication </a:t>
            </a:r>
          </a:p>
          <a:p>
            <a:pPr algn="ctr"/>
            <a:r>
              <a:rPr lang="en-GB" sz="2000" b="1" dirty="0">
                <a:solidFill>
                  <a:schemeClr val="dk1"/>
                </a:solidFill>
                <a:latin typeface="Comic Sans MS" panose="030F0702030302020204" pitchFamily="66" charset="0"/>
              </a:rPr>
              <a:t>and Language</a:t>
            </a:r>
          </a:p>
        </p:txBody>
      </p:sp>
      <p:sp>
        <p:nvSpPr>
          <p:cNvPr id="3" name="Slide Number Placeholder 2"/>
          <p:cNvSpPr>
            <a:spLocks noGrp="1"/>
          </p:cNvSpPr>
          <p:nvPr>
            <p:ph type="sldNum" sz="quarter" idx="12"/>
          </p:nvPr>
        </p:nvSpPr>
        <p:spPr/>
        <p:txBody>
          <a:bodyPr/>
          <a:lstStyle/>
          <a:p>
            <a:fld id="{4D6FE00F-4EA6-4F83-96F9-388C9D5ECAF3}" type="slidenum">
              <a:rPr lang="en-GB" smtClean="0"/>
              <a:t>4</a:t>
            </a:fld>
            <a:endParaRPr lang="en-GB"/>
          </a:p>
        </p:txBody>
      </p:sp>
    </p:spTree>
    <p:extLst>
      <p:ext uri="{BB962C8B-B14F-4D97-AF65-F5344CB8AC3E}">
        <p14:creationId xmlns:p14="http://schemas.microsoft.com/office/powerpoint/2010/main" val="3195615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10688" cy="709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53000" y="6400800"/>
            <a:ext cx="3810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4D6FE00F-4EA6-4F83-96F9-388C9D5ECAF3}" type="slidenum">
              <a:rPr lang="en-GB" smtClean="0"/>
              <a:t>5</a:t>
            </a:fld>
            <a:endParaRPr lang="en-GB"/>
          </a:p>
        </p:txBody>
      </p:sp>
      <p:sp>
        <p:nvSpPr>
          <p:cNvPr id="4" name="Rectangle 3"/>
          <p:cNvSpPr/>
          <p:nvPr/>
        </p:nvSpPr>
        <p:spPr>
          <a:xfrm>
            <a:off x="1371600" y="4953000"/>
            <a:ext cx="2286000"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800600"/>
            <a:ext cx="1219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152582"/>
            <a:ext cx="14573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655344" y="4953000"/>
            <a:ext cx="4488656" cy="928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7874" y="5004391"/>
            <a:ext cx="146685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862083"/>
            <a:ext cx="2038322" cy="203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143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410700" cy="706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5-Point Star 2"/>
          <p:cNvSpPr/>
          <p:nvPr/>
        </p:nvSpPr>
        <p:spPr>
          <a:xfrm>
            <a:off x="1752600" y="990600"/>
            <a:ext cx="5791200" cy="5257800"/>
          </a:xfrm>
          <a:prstGeom prst="star5">
            <a:avLst/>
          </a:prstGeom>
          <a:ln w="76200">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smtClean="0">
                <a:solidFill>
                  <a:schemeClr val="dk1"/>
                </a:solidFill>
                <a:latin typeface="Comic Sans MS" panose="030F0702030302020204" pitchFamily="66" charset="0"/>
              </a:rPr>
              <a:t>Physical Development</a:t>
            </a:r>
            <a:endParaRPr lang="en-GB" sz="2400" b="1" dirty="0">
              <a:solidFill>
                <a:schemeClr val="dk1"/>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4D6FE00F-4EA6-4F83-96F9-388C9D5ECAF3}" type="slidenum">
              <a:rPr lang="en-GB" smtClean="0"/>
              <a:t>6</a:t>
            </a:fld>
            <a:endParaRPr lang="en-GB"/>
          </a:p>
        </p:txBody>
      </p:sp>
    </p:spTree>
    <p:extLst>
      <p:ext uri="{BB962C8B-B14F-4D97-AF65-F5344CB8AC3E}">
        <p14:creationId xmlns:p14="http://schemas.microsoft.com/office/powerpoint/2010/main" val="4278056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3" y="0"/>
            <a:ext cx="9442450" cy="72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D6FE00F-4EA6-4F83-96F9-388C9D5ECAF3}" type="slidenum">
              <a:rPr lang="en-GB" smtClean="0"/>
              <a:t>7</a:t>
            </a:fld>
            <a:endParaRPr lang="en-GB"/>
          </a:p>
        </p:txBody>
      </p:sp>
      <p:sp>
        <p:nvSpPr>
          <p:cNvPr id="4" name="Rectangle 3"/>
          <p:cNvSpPr/>
          <p:nvPr/>
        </p:nvSpPr>
        <p:spPr>
          <a:xfrm>
            <a:off x="4800600" y="6400800"/>
            <a:ext cx="3962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143000" y="5401340"/>
            <a:ext cx="2438400" cy="1813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64" y="5393864"/>
            <a:ext cx="1768936" cy="176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6330" y="5553075"/>
            <a:ext cx="1613270" cy="161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5857875"/>
            <a:ext cx="130492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957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7650"/>
            <a:ext cx="9383713" cy="710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5-Point Star 2"/>
          <p:cNvSpPr/>
          <p:nvPr/>
        </p:nvSpPr>
        <p:spPr>
          <a:xfrm>
            <a:off x="1872456" y="838200"/>
            <a:ext cx="5791200" cy="5257800"/>
          </a:xfrm>
          <a:prstGeom prst="star5">
            <a:avLst/>
          </a:prstGeom>
          <a:ln w="76200">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b="1" dirty="0" smtClean="0">
                <a:latin typeface="Comic Sans MS" panose="030F0702030302020204" pitchFamily="66" charset="0"/>
              </a:rPr>
              <a:t>Personal, Social, Emotional development</a:t>
            </a:r>
            <a:endParaRPr lang="en-GB" sz="2000" b="1"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D6FE00F-4EA6-4F83-96F9-388C9D5ECAF3}" type="slidenum">
              <a:rPr lang="en-GB" smtClean="0"/>
              <a:t>8</a:t>
            </a:fld>
            <a:endParaRPr lang="en-GB"/>
          </a:p>
        </p:txBody>
      </p:sp>
    </p:spTree>
    <p:extLst>
      <p:ext uri="{BB962C8B-B14F-4D97-AF65-F5344CB8AC3E}">
        <p14:creationId xmlns:p14="http://schemas.microsoft.com/office/powerpoint/2010/main" val="530210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44013"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D6FE00F-4EA6-4F83-96F9-388C9D5ECAF3}" type="slidenum">
              <a:rPr lang="en-GB" smtClean="0"/>
              <a:t>9</a:t>
            </a:fld>
            <a:endParaRPr lang="en-GB"/>
          </a:p>
        </p:txBody>
      </p:sp>
      <p:sp>
        <p:nvSpPr>
          <p:cNvPr id="3" name="Rectangle 2"/>
          <p:cNvSpPr/>
          <p:nvPr/>
        </p:nvSpPr>
        <p:spPr>
          <a:xfrm>
            <a:off x="4800600" y="6400800"/>
            <a:ext cx="3962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918001"/>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417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1029</TotalTime>
  <Words>1716</Words>
  <Application>Microsoft Office PowerPoint</Application>
  <PresentationFormat>On-screen Show (4:3)</PresentationFormat>
  <Paragraphs>214</Paragraphs>
  <Slides>24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Comic Sans MS</vt:lpstr>
      <vt:lpstr>Wingdings</vt:lpstr>
      <vt:lpstr>Office Theme</vt:lpstr>
      <vt:lpstr>Welcome to Reception</vt:lpstr>
      <vt:lpstr>Aims of this Workshop</vt:lpstr>
      <vt:lpstr>Foundation Stage Profile</vt:lpstr>
      <vt:lpstr>PowerPoint Presentation</vt:lpstr>
      <vt:lpstr>PowerPoint Presentation</vt:lpstr>
      <vt:lpstr>PowerPoint Presentation</vt:lpstr>
      <vt:lpstr>PowerPoint Presentation</vt:lpstr>
      <vt:lpstr>PowerPoint Presentation</vt:lpstr>
      <vt:lpstr>PowerPoint Presentation</vt:lpstr>
      <vt:lpstr>Literacy</vt:lpstr>
      <vt:lpstr>Phonics</vt:lpstr>
      <vt:lpstr>Mathematics</vt:lpstr>
      <vt:lpstr>A Day in the life of..</vt:lpstr>
      <vt:lpstr>How your child learns…</vt:lpstr>
      <vt:lpstr>How do we facilitate this learning?</vt:lpstr>
      <vt:lpstr>PowerPoint Presentation</vt:lpstr>
      <vt:lpstr>Learning Journeys</vt:lpstr>
      <vt:lpstr>Learning Journeys</vt:lpstr>
      <vt:lpstr>Open Classrooms</vt:lpstr>
      <vt:lpstr>Terrific Tuesdays</vt:lpstr>
      <vt:lpstr>Homework</vt:lpstr>
      <vt:lpstr>Fronter </vt:lpstr>
      <vt:lpstr>What else goes on at our school?</vt:lpstr>
      <vt:lpstr>Thank you for attending our Reception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Reception</dc:title>
  <dc:creator>Helen Walsh</dc:creator>
  <cp:lastModifiedBy>Amanda Conroy</cp:lastModifiedBy>
  <cp:revision>36</cp:revision>
  <cp:lastPrinted>2014-10-07T16:17:52Z</cp:lastPrinted>
  <dcterms:created xsi:type="dcterms:W3CDTF">2014-10-05T09:43:11Z</dcterms:created>
  <dcterms:modified xsi:type="dcterms:W3CDTF">2017-09-11T15:32:58Z</dcterms:modified>
</cp:coreProperties>
</file>